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327" r:id="rId3"/>
    <p:sldId id="380" r:id="rId4"/>
    <p:sldId id="383" r:id="rId5"/>
    <p:sldId id="381" r:id="rId6"/>
    <p:sldId id="382" r:id="rId7"/>
    <p:sldId id="379" r:id="rId8"/>
    <p:sldId id="376" r:id="rId9"/>
    <p:sldId id="377" r:id="rId10"/>
    <p:sldId id="328" r:id="rId11"/>
    <p:sldId id="329" r:id="rId12"/>
    <p:sldId id="371" r:id="rId13"/>
    <p:sldId id="389" r:id="rId14"/>
    <p:sldId id="390" r:id="rId15"/>
    <p:sldId id="391" r:id="rId16"/>
    <p:sldId id="393" r:id="rId17"/>
    <p:sldId id="394" r:id="rId18"/>
    <p:sldId id="416" r:id="rId19"/>
    <p:sldId id="396" r:id="rId20"/>
    <p:sldId id="397" r:id="rId21"/>
    <p:sldId id="395" r:id="rId22"/>
    <p:sldId id="410" r:id="rId23"/>
    <p:sldId id="417" r:id="rId24"/>
    <p:sldId id="418" r:id="rId25"/>
    <p:sldId id="398" r:id="rId26"/>
    <p:sldId id="412" r:id="rId27"/>
    <p:sldId id="411" r:id="rId28"/>
    <p:sldId id="399" r:id="rId29"/>
    <p:sldId id="400" r:id="rId30"/>
    <p:sldId id="401" r:id="rId31"/>
    <p:sldId id="402" r:id="rId32"/>
    <p:sldId id="403" r:id="rId33"/>
    <p:sldId id="404" r:id="rId34"/>
    <p:sldId id="405" r:id="rId35"/>
    <p:sldId id="378" r:id="rId36"/>
    <p:sldId id="413" r:id="rId37"/>
    <p:sldId id="414" r:id="rId38"/>
    <p:sldId id="415" r:id="rId39"/>
    <p:sldId id="419" r:id="rId40"/>
    <p:sldId id="422" r:id="rId41"/>
    <p:sldId id="420" r:id="rId42"/>
    <p:sldId id="424" r:id="rId43"/>
    <p:sldId id="421" r:id="rId44"/>
    <p:sldId id="425" r:id="rId45"/>
    <p:sldId id="423" r:id="rId46"/>
    <p:sldId id="426" r:id="rId47"/>
    <p:sldId id="372" r:id="rId48"/>
    <p:sldId id="385" r:id="rId49"/>
    <p:sldId id="373" r:id="rId50"/>
    <p:sldId id="386" r:id="rId51"/>
    <p:sldId id="374" r:id="rId52"/>
    <p:sldId id="387" r:id="rId53"/>
    <p:sldId id="406" r:id="rId54"/>
    <p:sldId id="407" r:id="rId55"/>
    <p:sldId id="408" r:id="rId56"/>
    <p:sldId id="409" r:id="rId57"/>
    <p:sldId id="310" r:id="rId58"/>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A80000"/>
    <a:srgbClr val="FEF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6512" autoAdjust="0"/>
  </p:normalViewPr>
  <p:slideViewPr>
    <p:cSldViewPr>
      <p:cViewPr>
        <p:scale>
          <a:sx n="98" d="100"/>
          <a:sy n="98" d="100"/>
        </p:scale>
        <p:origin x="-576" y="216"/>
      </p:cViewPr>
      <p:guideLst>
        <p:guide orient="horz" pos="2160"/>
        <p:guide pos="2880"/>
      </p:guideLst>
    </p:cSldViewPr>
  </p:slideViewPr>
  <p:notesTextViewPr>
    <p:cViewPr>
      <p:scale>
        <a:sx n="1" d="1"/>
        <a:sy n="1" d="1"/>
      </p:scale>
      <p:origin x="0" y="0"/>
    </p:cViewPr>
  </p:notesTextViewPr>
  <p:sorterViewPr>
    <p:cViewPr>
      <p:scale>
        <a:sx n="100" d="100"/>
        <a:sy n="100" d="100"/>
      </p:scale>
      <p:origin x="0" y="88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1475 (including 307 trainees)</c:v>
                </c:pt>
              </c:strCache>
            </c:strRef>
          </c:tx>
          <c:marker>
            <c:symbol val="none"/>
          </c:marker>
          <c:cat>
            <c:strRef>
              <c:f>Sheet1!$A$2:$A$10</c:f>
              <c:strCache>
                <c:ptCount val="9"/>
                <c:pt idx="0">
                  <c:v>DATE</c:v>
                </c:pt>
                <c:pt idx="1">
                  <c:v>1997</c:v>
                </c:pt>
                <c:pt idx="2">
                  <c:v>2000</c:v>
                </c:pt>
                <c:pt idx="3">
                  <c:v>2001</c:v>
                </c:pt>
                <c:pt idx="4">
                  <c:v>2006</c:v>
                </c:pt>
                <c:pt idx="5">
                  <c:v>2012</c:v>
                </c:pt>
                <c:pt idx="6">
                  <c:v>2014</c:v>
                </c:pt>
                <c:pt idx="7">
                  <c:v>2016</c:v>
                </c:pt>
                <c:pt idx="8">
                  <c:v>2017</c:v>
                </c:pt>
              </c:strCache>
            </c:strRef>
          </c:cat>
          <c:val>
            <c:numRef>
              <c:f>Sheet1!$B$2:$B$10</c:f>
              <c:numCache>
                <c:formatCode>General</c:formatCode>
                <c:ptCount val="9"/>
                <c:pt idx="1">
                  <c:v>0</c:v>
                </c:pt>
                <c:pt idx="2">
                  <c:v>100</c:v>
                </c:pt>
                <c:pt idx="3">
                  <c:v>400</c:v>
                </c:pt>
                <c:pt idx="4">
                  <c:v>900</c:v>
                </c:pt>
                <c:pt idx="5">
                  <c:v>1100</c:v>
                </c:pt>
                <c:pt idx="6">
                  <c:v>1300</c:v>
                </c:pt>
                <c:pt idx="7">
                  <c:v>1450</c:v>
                </c:pt>
                <c:pt idx="8">
                  <c:v>1635</c:v>
                </c:pt>
              </c:numCache>
            </c:numRef>
          </c:val>
          <c:smooth val="0"/>
        </c:ser>
        <c:ser>
          <c:idx val="1"/>
          <c:order val="1"/>
          <c:tx>
            <c:strRef>
              <c:f>Sheet1!$C$1</c:f>
              <c:strCache>
                <c:ptCount val="1"/>
                <c:pt idx="0">
                  <c:v>D&amp;GS</c:v>
                </c:pt>
              </c:strCache>
            </c:strRef>
          </c:tx>
          <c:marker>
            <c:symbol val="none"/>
          </c:marker>
          <c:cat>
            <c:strRef>
              <c:f>Sheet1!$A$2:$A$10</c:f>
              <c:strCache>
                <c:ptCount val="9"/>
                <c:pt idx="0">
                  <c:v>DATE</c:v>
                </c:pt>
                <c:pt idx="1">
                  <c:v>1997</c:v>
                </c:pt>
                <c:pt idx="2">
                  <c:v>2000</c:v>
                </c:pt>
                <c:pt idx="3">
                  <c:v>2001</c:v>
                </c:pt>
                <c:pt idx="4">
                  <c:v>2006</c:v>
                </c:pt>
                <c:pt idx="5">
                  <c:v>2012</c:v>
                </c:pt>
                <c:pt idx="6">
                  <c:v>2014</c:v>
                </c:pt>
                <c:pt idx="7">
                  <c:v>2016</c:v>
                </c:pt>
                <c:pt idx="8">
                  <c:v>2017</c:v>
                </c:pt>
              </c:strCache>
            </c:strRef>
          </c:cat>
          <c:val>
            <c:numRef>
              <c:f>Sheet1!$C$2:$C$10</c:f>
              <c:numCache>
                <c:formatCode>General</c:formatCode>
                <c:ptCount val="9"/>
                <c:pt idx="1">
                  <c:v>0</c:v>
                </c:pt>
                <c:pt idx="2">
                  <c:v>0</c:v>
                </c:pt>
                <c:pt idx="3">
                  <c:v>0</c:v>
                </c:pt>
                <c:pt idx="4">
                  <c:v>0</c:v>
                </c:pt>
                <c:pt idx="5">
                  <c:v>0</c:v>
                </c:pt>
                <c:pt idx="6">
                  <c:v>152</c:v>
                </c:pt>
                <c:pt idx="7">
                  <c:v>800</c:v>
                </c:pt>
                <c:pt idx="8">
                  <c:v>1355</c:v>
                </c:pt>
              </c:numCache>
            </c:numRef>
          </c:val>
          <c:smooth val="0"/>
        </c:ser>
        <c:dLbls>
          <c:showLegendKey val="0"/>
          <c:showVal val="0"/>
          <c:showCatName val="0"/>
          <c:showSerName val="0"/>
          <c:showPercent val="0"/>
          <c:showBubbleSize val="0"/>
        </c:dLbls>
        <c:marker val="1"/>
        <c:smooth val="0"/>
        <c:axId val="31782784"/>
        <c:axId val="32136576"/>
      </c:lineChart>
      <c:catAx>
        <c:axId val="31782784"/>
        <c:scaling>
          <c:orientation val="minMax"/>
        </c:scaling>
        <c:delete val="0"/>
        <c:axPos val="b"/>
        <c:numFmt formatCode="General" sourceLinked="0"/>
        <c:majorTickMark val="out"/>
        <c:minorTickMark val="none"/>
        <c:tickLblPos val="nextTo"/>
        <c:crossAx val="32136576"/>
        <c:crosses val="autoZero"/>
        <c:auto val="1"/>
        <c:lblAlgn val="ctr"/>
        <c:lblOffset val="100"/>
        <c:noMultiLvlLbl val="0"/>
      </c:catAx>
      <c:valAx>
        <c:axId val="32136576"/>
        <c:scaling>
          <c:orientation val="minMax"/>
        </c:scaling>
        <c:delete val="0"/>
        <c:axPos val="l"/>
        <c:majorGridlines/>
        <c:numFmt formatCode="General" sourceLinked="1"/>
        <c:majorTickMark val="out"/>
        <c:minorTickMark val="none"/>
        <c:tickLblPos val="nextTo"/>
        <c:crossAx val="3178278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7E5C9-514C-4CAB-83ED-02A4E57CC5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ZA"/>
        </a:p>
      </dgm:t>
    </dgm:pt>
    <dgm:pt modelId="{E51EE528-3B51-4537-8664-E472A0ED17E7}">
      <dgm:prSet phldrT="[Text]"/>
      <dgm:spPr/>
      <dgm:t>
        <a:bodyPr/>
        <a:lstStyle/>
        <a:p>
          <a:r>
            <a:rPr lang="en-ZA" dirty="0" err="1" smtClean="0"/>
            <a:t>SAQCCfire</a:t>
          </a:r>
          <a:r>
            <a:rPr lang="en-ZA" dirty="0" smtClean="0"/>
            <a:t> executive committee</a:t>
          </a:r>
          <a:endParaRPr lang="en-ZA" dirty="0"/>
        </a:p>
      </dgm:t>
    </dgm:pt>
    <dgm:pt modelId="{1DBBB571-D67B-44E8-A810-F95C8B57D6DA}" type="parTrans" cxnId="{3EB41D6D-EED1-4EE7-AB2B-B5AED8F04C55}">
      <dgm:prSet/>
      <dgm:spPr/>
      <dgm:t>
        <a:bodyPr/>
        <a:lstStyle/>
        <a:p>
          <a:endParaRPr lang="en-ZA"/>
        </a:p>
      </dgm:t>
    </dgm:pt>
    <dgm:pt modelId="{3C1EC9A1-25DD-4F7B-9213-CC95BDC38731}" type="sibTrans" cxnId="{3EB41D6D-EED1-4EE7-AB2B-B5AED8F04C55}">
      <dgm:prSet/>
      <dgm:spPr/>
      <dgm:t>
        <a:bodyPr/>
        <a:lstStyle/>
        <a:p>
          <a:endParaRPr lang="en-ZA"/>
        </a:p>
      </dgm:t>
    </dgm:pt>
    <dgm:pt modelId="{13E21798-8950-4FFD-9B6B-31F68D4F53E5}">
      <dgm:prSet phldrT="[Text]"/>
      <dgm:spPr/>
      <dgm:t>
        <a:bodyPr/>
        <a:lstStyle/>
        <a:p>
          <a:r>
            <a:rPr lang="en-ZA" dirty="0" smtClean="0"/>
            <a:t>BOD</a:t>
          </a:r>
        </a:p>
        <a:p>
          <a:r>
            <a:rPr lang="en-ZA" dirty="0" smtClean="0"/>
            <a:t>Duncan Boyes</a:t>
          </a:r>
        </a:p>
        <a:p>
          <a:r>
            <a:rPr lang="en-ZA" dirty="0" smtClean="0"/>
            <a:t>(Vice Chairman)	</a:t>
          </a:r>
          <a:endParaRPr lang="en-ZA" dirty="0"/>
        </a:p>
      </dgm:t>
    </dgm:pt>
    <dgm:pt modelId="{A722CB22-53B5-4D0C-867F-5FC315A32E34}" type="parTrans" cxnId="{02F9D2F8-383D-40CB-A101-BE3A08E58205}">
      <dgm:prSet/>
      <dgm:spPr/>
      <dgm:t>
        <a:bodyPr/>
        <a:lstStyle/>
        <a:p>
          <a:endParaRPr lang="en-ZA"/>
        </a:p>
      </dgm:t>
    </dgm:pt>
    <dgm:pt modelId="{22D3AF71-F9C2-42E0-B7F5-090435F43C01}" type="sibTrans" cxnId="{02F9D2F8-383D-40CB-A101-BE3A08E58205}">
      <dgm:prSet/>
      <dgm:spPr/>
      <dgm:t>
        <a:bodyPr/>
        <a:lstStyle/>
        <a:p>
          <a:endParaRPr lang="en-ZA"/>
        </a:p>
      </dgm:t>
    </dgm:pt>
    <dgm:pt modelId="{F6AB0CE6-EDF2-48C1-88E8-0A7B15CC7AEB}">
      <dgm:prSet phldrT="[Text]"/>
      <dgm:spPr/>
      <dgm:t>
        <a:bodyPr/>
        <a:lstStyle/>
        <a:p>
          <a:r>
            <a:rPr lang="en-ZA" dirty="0" smtClean="0"/>
            <a:t>BOD</a:t>
          </a:r>
        </a:p>
        <a:p>
          <a:r>
            <a:rPr lang="en-ZA" dirty="0" smtClean="0"/>
            <a:t>Matt </a:t>
          </a:r>
          <a:r>
            <a:rPr lang="en-ZA" dirty="0" err="1" smtClean="0"/>
            <a:t>Kielty</a:t>
          </a:r>
          <a:endParaRPr lang="en-ZA" dirty="0" smtClean="0"/>
        </a:p>
        <a:p>
          <a:r>
            <a:rPr lang="en-ZA" dirty="0" smtClean="0"/>
            <a:t>(Treasurer)</a:t>
          </a:r>
          <a:endParaRPr lang="en-ZA" dirty="0"/>
        </a:p>
      </dgm:t>
    </dgm:pt>
    <dgm:pt modelId="{AA384843-5685-449D-9B0A-9B86EA863260}" type="parTrans" cxnId="{1B50FBE0-21FE-4BBD-90FA-FEA505EA2614}">
      <dgm:prSet/>
      <dgm:spPr/>
      <dgm:t>
        <a:bodyPr/>
        <a:lstStyle/>
        <a:p>
          <a:endParaRPr lang="en-ZA"/>
        </a:p>
      </dgm:t>
    </dgm:pt>
    <dgm:pt modelId="{93ED0351-35AB-43D2-9ADC-AD9F69BD011F}" type="sibTrans" cxnId="{1B50FBE0-21FE-4BBD-90FA-FEA505EA2614}">
      <dgm:prSet/>
      <dgm:spPr/>
      <dgm:t>
        <a:bodyPr/>
        <a:lstStyle/>
        <a:p>
          <a:endParaRPr lang="en-ZA"/>
        </a:p>
      </dgm:t>
    </dgm:pt>
    <dgm:pt modelId="{14214C57-9550-4A6F-B1A3-0A4B71FA3A01}">
      <dgm:prSet/>
      <dgm:spPr/>
      <dgm:t>
        <a:bodyPr/>
        <a:lstStyle/>
        <a:p>
          <a:r>
            <a:rPr lang="en-ZA" dirty="0" smtClean="0"/>
            <a:t>BOD</a:t>
          </a:r>
        </a:p>
        <a:p>
          <a:r>
            <a:rPr lang="en-ZA" dirty="0" smtClean="0"/>
            <a:t>Tom Dreyer</a:t>
          </a:r>
        </a:p>
        <a:p>
          <a:r>
            <a:rPr lang="en-ZA" dirty="0" smtClean="0"/>
            <a:t>(Chairman)</a:t>
          </a:r>
          <a:endParaRPr lang="en-ZA" dirty="0"/>
        </a:p>
      </dgm:t>
    </dgm:pt>
    <dgm:pt modelId="{83D61CDE-88A8-4D0C-847D-EE251C09AB73}" type="parTrans" cxnId="{14FD686A-FD4C-47A9-9935-C8CD576713D0}">
      <dgm:prSet/>
      <dgm:spPr/>
      <dgm:t>
        <a:bodyPr/>
        <a:lstStyle/>
        <a:p>
          <a:endParaRPr lang="en-ZA"/>
        </a:p>
      </dgm:t>
    </dgm:pt>
    <dgm:pt modelId="{1BF872A6-2006-402D-A2CD-643FB454EFCB}" type="sibTrans" cxnId="{14FD686A-FD4C-47A9-9935-C8CD576713D0}">
      <dgm:prSet/>
      <dgm:spPr/>
      <dgm:t>
        <a:bodyPr/>
        <a:lstStyle/>
        <a:p>
          <a:endParaRPr lang="en-ZA"/>
        </a:p>
      </dgm:t>
    </dgm:pt>
    <dgm:pt modelId="{69141FCA-D603-4273-8539-5BEC7C5E453C}" type="pres">
      <dgm:prSet presAssocID="{FC97E5C9-514C-4CAB-83ED-02A4E57CC55E}" presName="hierChild1" presStyleCnt="0">
        <dgm:presLayoutVars>
          <dgm:chPref val="1"/>
          <dgm:dir/>
          <dgm:animOne val="branch"/>
          <dgm:animLvl val="lvl"/>
          <dgm:resizeHandles/>
        </dgm:presLayoutVars>
      </dgm:prSet>
      <dgm:spPr/>
      <dgm:t>
        <a:bodyPr/>
        <a:lstStyle/>
        <a:p>
          <a:endParaRPr lang="en-ZA"/>
        </a:p>
      </dgm:t>
    </dgm:pt>
    <dgm:pt modelId="{4DD7A93A-F3B1-45A0-AED4-060FF2DABDF2}" type="pres">
      <dgm:prSet presAssocID="{E51EE528-3B51-4537-8664-E472A0ED17E7}" presName="hierRoot1" presStyleCnt="0"/>
      <dgm:spPr/>
    </dgm:pt>
    <dgm:pt modelId="{C3230A37-EFBD-47FC-9222-DA0BE23B1B91}" type="pres">
      <dgm:prSet presAssocID="{E51EE528-3B51-4537-8664-E472A0ED17E7}" presName="composite" presStyleCnt="0"/>
      <dgm:spPr/>
    </dgm:pt>
    <dgm:pt modelId="{0943CCCD-84A8-4676-BCC4-3A596A3EEA0B}" type="pres">
      <dgm:prSet presAssocID="{E51EE528-3B51-4537-8664-E472A0ED17E7}" presName="background" presStyleLbl="node0" presStyleIdx="0" presStyleCnt="1"/>
      <dgm:spPr/>
    </dgm:pt>
    <dgm:pt modelId="{0D14AA7B-10A7-45D3-90D2-7D4DEA071CD9}" type="pres">
      <dgm:prSet presAssocID="{E51EE528-3B51-4537-8664-E472A0ED17E7}" presName="text" presStyleLbl="fgAcc0" presStyleIdx="0" presStyleCnt="1">
        <dgm:presLayoutVars>
          <dgm:chPref val="3"/>
        </dgm:presLayoutVars>
      </dgm:prSet>
      <dgm:spPr/>
      <dgm:t>
        <a:bodyPr/>
        <a:lstStyle/>
        <a:p>
          <a:endParaRPr lang="en-ZA"/>
        </a:p>
      </dgm:t>
    </dgm:pt>
    <dgm:pt modelId="{779C0EE8-EC4D-40D2-A0EE-240C3E60E1CC}" type="pres">
      <dgm:prSet presAssocID="{E51EE528-3B51-4537-8664-E472A0ED17E7}" presName="hierChild2" presStyleCnt="0"/>
      <dgm:spPr/>
    </dgm:pt>
    <dgm:pt modelId="{050066B3-6B64-4804-9CC8-A48AAD539064}" type="pres">
      <dgm:prSet presAssocID="{A722CB22-53B5-4D0C-867F-5FC315A32E34}" presName="Name10" presStyleLbl="parChTrans1D2" presStyleIdx="0" presStyleCnt="3"/>
      <dgm:spPr/>
      <dgm:t>
        <a:bodyPr/>
        <a:lstStyle/>
        <a:p>
          <a:endParaRPr lang="en-ZA"/>
        </a:p>
      </dgm:t>
    </dgm:pt>
    <dgm:pt modelId="{FEA5AEC9-8868-473D-81FB-21DEC092FBDC}" type="pres">
      <dgm:prSet presAssocID="{13E21798-8950-4FFD-9B6B-31F68D4F53E5}" presName="hierRoot2" presStyleCnt="0"/>
      <dgm:spPr/>
    </dgm:pt>
    <dgm:pt modelId="{2D2D832F-12A0-46F4-85AA-D9DF74F3F1B5}" type="pres">
      <dgm:prSet presAssocID="{13E21798-8950-4FFD-9B6B-31F68D4F53E5}" presName="composite2" presStyleCnt="0"/>
      <dgm:spPr/>
    </dgm:pt>
    <dgm:pt modelId="{AA23E719-5097-42A5-B4E9-F414338EA02D}" type="pres">
      <dgm:prSet presAssocID="{13E21798-8950-4FFD-9B6B-31F68D4F53E5}" presName="background2" presStyleLbl="node2" presStyleIdx="0" presStyleCnt="3"/>
      <dgm:spPr/>
    </dgm:pt>
    <dgm:pt modelId="{C88DA006-8340-4179-8332-1EF399CACE00}" type="pres">
      <dgm:prSet presAssocID="{13E21798-8950-4FFD-9B6B-31F68D4F53E5}" presName="text2" presStyleLbl="fgAcc2" presStyleIdx="0" presStyleCnt="3">
        <dgm:presLayoutVars>
          <dgm:chPref val="3"/>
        </dgm:presLayoutVars>
      </dgm:prSet>
      <dgm:spPr/>
      <dgm:t>
        <a:bodyPr/>
        <a:lstStyle/>
        <a:p>
          <a:endParaRPr lang="en-ZA"/>
        </a:p>
      </dgm:t>
    </dgm:pt>
    <dgm:pt modelId="{C6CC2D57-BCEB-4787-BADD-83B785915525}" type="pres">
      <dgm:prSet presAssocID="{13E21798-8950-4FFD-9B6B-31F68D4F53E5}" presName="hierChild3" presStyleCnt="0"/>
      <dgm:spPr/>
    </dgm:pt>
    <dgm:pt modelId="{A3749968-68C3-45F6-A9E4-D6B88131A221}" type="pres">
      <dgm:prSet presAssocID="{83D61CDE-88A8-4D0C-847D-EE251C09AB73}" presName="Name10" presStyleLbl="parChTrans1D2" presStyleIdx="1" presStyleCnt="3"/>
      <dgm:spPr/>
      <dgm:t>
        <a:bodyPr/>
        <a:lstStyle/>
        <a:p>
          <a:endParaRPr lang="en-ZA"/>
        </a:p>
      </dgm:t>
    </dgm:pt>
    <dgm:pt modelId="{3A743959-D5B9-4DC5-9712-598303C56D58}" type="pres">
      <dgm:prSet presAssocID="{14214C57-9550-4A6F-B1A3-0A4B71FA3A01}" presName="hierRoot2" presStyleCnt="0"/>
      <dgm:spPr/>
    </dgm:pt>
    <dgm:pt modelId="{1F6D7C72-5146-4895-8150-447C5D96F362}" type="pres">
      <dgm:prSet presAssocID="{14214C57-9550-4A6F-B1A3-0A4B71FA3A01}" presName="composite2" presStyleCnt="0"/>
      <dgm:spPr/>
    </dgm:pt>
    <dgm:pt modelId="{D7A96513-A2B7-45E9-84C5-FBCE5B43DEA1}" type="pres">
      <dgm:prSet presAssocID="{14214C57-9550-4A6F-B1A3-0A4B71FA3A01}" presName="background2" presStyleLbl="node2" presStyleIdx="1" presStyleCnt="3"/>
      <dgm:spPr/>
    </dgm:pt>
    <dgm:pt modelId="{CDCE6E8C-0F19-4320-8967-45E75F6C4B4A}" type="pres">
      <dgm:prSet presAssocID="{14214C57-9550-4A6F-B1A3-0A4B71FA3A01}" presName="text2" presStyleLbl="fgAcc2" presStyleIdx="1" presStyleCnt="3">
        <dgm:presLayoutVars>
          <dgm:chPref val="3"/>
        </dgm:presLayoutVars>
      </dgm:prSet>
      <dgm:spPr/>
      <dgm:t>
        <a:bodyPr/>
        <a:lstStyle/>
        <a:p>
          <a:endParaRPr lang="en-ZA"/>
        </a:p>
      </dgm:t>
    </dgm:pt>
    <dgm:pt modelId="{0B6617A6-FEE8-4ACA-8FCF-EBD2FD5A23DB}" type="pres">
      <dgm:prSet presAssocID="{14214C57-9550-4A6F-B1A3-0A4B71FA3A01}" presName="hierChild3" presStyleCnt="0"/>
      <dgm:spPr/>
    </dgm:pt>
    <dgm:pt modelId="{2DFE9BF7-B57E-4E27-9E85-B7B758C53BE7}" type="pres">
      <dgm:prSet presAssocID="{AA384843-5685-449D-9B0A-9B86EA863260}" presName="Name10" presStyleLbl="parChTrans1D2" presStyleIdx="2" presStyleCnt="3"/>
      <dgm:spPr/>
      <dgm:t>
        <a:bodyPr/>
        <a:lstStyle/>
        <a:p>
          <a:endParaRPr lang="en-ZA"/>
        </a:p>
      </dgm:t>
    </dgm:pt>
    <dgm:pt modelId="{FFD1B823-517C-4FB3-9749-3B89DF8D0151}" type="pres">
      <dgm:prSet presAssocID="{F6AB0CE6-EDF2-48C1-88E8-0A7B15CC7AEB}" presName="hierRoot2" presStyleCnt="0"/>
      <dgm:spPr/>
    </dgm:pt>
    <dgm:pt modelId="{A612B2ED-7835-48A7-8A61-1C5BB6C98B0D}" type="pres">
      <dgm:prSet presAssocID="{F6AB0CE6-EDF2-48C1-88E8-0A7B15CC7AEB}" presName="composite2" presStyleCnt="0"/>
      <dgm:spPr/>
    </dgm:pt>
    <dgm:pt modelId="{43CE9BE2-72A3-4B13-B925-FAB67419D5DE}" type="pres">
      <dgm:prSet presAssocID="{F6AB0CE6-EDF2-48C1-88E8-0A7B15CC7AEB}" presName="background2" presStyleLbl="node2" presStyleIdx="2" presStyleCnt="3"/>
      <dgm:spPr/>
    </dgm:pt>
    <dgm:pt modelId="{581AD864-82FC-4BD6-91A2-B92A1FDA3E8B}" type="pres">
      <dgm:prSet presAssocID="{F6AB0CE6-EDF2-48C1-88E8-0A7B15CC7AEB}" presName="text2" presStyleLbl="fgAcc2" presStyleIdx="2" presStyleCnt="3">
        <dgm:presLayoutVars>
          <dgm:chPref val="3"/>
        </dgm:presLayoutVars>
      </dgm:prSet>
      <dgm:spPr/>
      <dgm:t>
        <a:bodyPr/>
        <a:lstStyle/>
        <a:p>
          <a:endParaRPr lang="en-ZA"/>
        </a:p>
      </dgm:t>
    </dgm:pt>
    <dgm:pt modelId="{C6EF3048-0AB9-4F49-BFEE-2D730F09377C}" type="pres">
      <dgm:prSet presAssocID="{F6AB0CE6-EDF2-48C1-88E8-0A7B15CC7AEB}" presName="hierChild3" presStyleCnt="0"/>
      <dgm:spPr/>
    </dgm:pt>
  </dgm:ptLst>
  <dgm:cxnLst>
    <dgm:cxn modelId="{24E6DC9E-E028-4B1C-9614-8434063EE7BA}" type="presOf" srcId="{F6AB0CE6-EDF2-48C1-88E8-0A7B15CC7AEB}" destId="{581AD864-82FC-4BD6-91A2-B92A1FDA3E8B}" srcOrd="0" destOrd="0" presId="urn:microsoft.com/office/officeart/2005/8/layout/hierarchy1"/>
    <dgm:cxn modelId="{2D792C90-38CF-42EF-AD5E-6CF52D95A69F}" type="presOf" srcId="{AA384843-5685-449D-9B0A-9B86EA863260}" destId="{2DFE9BF7-B57E-4E27-9E85-B7B758C53BE7}" srcOrd="0" destOrd="0" presId="urn:microsoft.com/office/officeart/2005/8/layout/hierarchy1"/>
    <dgm:cxn modelId="{BEC914FA-0661-4968-9028-F178F570B2A0}" type="presOf" srcId="{E51EE528-3B51-4537-8664-E472A0ED17E7}" destId="{0D14AA7B-10A7-45D3-90D2-7D4DEA071CD9}" srcOrd="0" destOrd="0" presId="urn:microsoft.com/office/officeart/2005/8/layout/hierarchy1"/>
    <dgm:cxn modelId="{BDBBC58A-B6A5-43DC-B439-752E0F4DC153}" type="presOf" srcId="{FC97E5C9-514C-4CAB-83ED-02A4E57CC55E}" destId="{69141FCA-D603-4273-8539-5BEC7C5E453C}" srcOrd="0" destOrd="0" presId="urn:microsoft.com/office/officeart/2005/8/layout/hierarchy1"/>
    <dgm:cxn modelId="{3EB41D6D-EED1-4EE7-AB2B-B5AED8F04C55}" srcId="{FC97E5C9-514C-4CAB-83ED-02A4E57CC55E}" destId="{E51EE528-3B51-4537-8664-E472A0ED17E7}" srcOrd="0" destOrd="0" parTransId="{1DBBB571-D67B-44E8-A810-F95C8B57D6DA}" sibTransId="{3C1EC9A1-25DD-4F7B-9213-CC95BDC38731}"/>
    <dgm:cxn modelId="{14FD686A-FD4C-47A9-9935-C8CD576713D0}" srcId="{E51EE528-3B51-4537-8664-E472A0ED17E7}" destId="{14214C57-9550-4A6F-B1A3-0A4B71FA3A01}" srcOrd="1" destOrd="0" parTransId="{83D61CDE-88A8-4D0C-847D-EE251C09AB73}" sibTransId="{1BF872A6-2006-402D-A2CD-643FB454EFCB}"/>
    <dgm:cxn modelId="{628282CB-AD90-4E89-86CD-2CD5A173F9C2}" type="presOf" srcId="{14214C57-9550-4A6F-B1A3-0A4B71FA3A01}" destId="{CDCE6E8C-0F19-4320-8967-45E75F6C4B4A}" srcOrd="0" destOrd="0" presId="urn:microsoft.com/office/officeart/2005/8/layout/hierarchy1"/>
    <dgm:cxn modelId="{D98B5FC1-C3C9-4469-8803-9773394E9AA0}" type="presOf" srcId="{83D61CDE-88A8-4D0C-847D-EE251C09AB73}" destId="{A3749968-68C3-45F6-A9E4-D6B88131A221}" srcOrd="0" destOrd="0" presId="urn:microsoft.com/office/officeart/2005/8/layout/hierarchy1"/>
    <dgm:cxn modelId="{02F9D2F8-383D-40CB-A101-BE3A08E58205}" srcId="{E51EE528-3B51-4537-8664-E472A0ED17E7}" destId="{13E21798-8950-4FFD-9B6B-31F68D4F53E5}" srcOrd="0" destOrd="0" parTransId="{A722CB22-53B5-4D0C-867F-5FC315A32E34}" sibTransId="{22D3AF71-F9C2-42E0-B7F5-090435F43C01}"/>
    <dgm:cxn modelId="{A32AACE4-6026-4218-9019-56895E6DDA06}" type="presOf" srcId="{13E21798-8950-4FFD-9B6B-31F68D4F53E5}" destId="{C88DA006-8340-4179-8332-1EF399CACE00}" srcOrd="0" destOrd="0" presId="urn:microsoft.com/office/officeart/2005/8/layout/hierarchy1"/>
    <dgm:cxn modelId="{1B50FBE0-21FE-4BBD-90FA-FEA505EA2614}" srcId="{E51EE528-3B51-4537-8664-E472A0ED17E7}" destId="{F6AB0CE6-EDF2-48C1-88E8-0A7B15CC7AEB}" srcOrd="2" destOrd="0" parTransId="{AA384843-5685-449D-9B0A-9B86EA863260}" sibTransId="{93ED0351-35AB-43D2-9ADC-AD9F69BD011F}"/>
    <dgm:cxn modelId="{A4ADAEEB-DECA-4C4B-A23F-3802E1968A9D}" type="presOf" srcId="{A722CB22-53B5-4D0C-867F-5FC315A32E34}" destId="{050066B3-6B64-4804-9CC8-A48AAD539064}" srcOrd="0" destOrd="0" presId="urn:microsoft.com/office/officeart/2005/8/layout/hierarchy1"/>
    <dgm:cxn modelId="{9B01CB42-A0DD-4A60-9F7F-C83B2C66980D}" type="presParOf" srcId="{69141FCA-D603-4273-8539-5BEC7C5E453C}" destId="{4DD7A93A-F3B1-45A0-AED4-060FF2DABDF2}" srcOrd="0" destOrd="0" presId="urn:microsoft.com/office/officeart/2005/8/layout/hierarchy1"/>
    <dgm:cxn modelId="{F7DA70DC-DFFE-49EC-9860-28306B964046}" type="presParOf" srcId="{4DD7A93A-F3B1-45A0-AED4-060FF2DABDF2}" destId="{C3230A37-EFBD-47FC-9222-DA0BE23B1B91}" srcOrd="0" destOrd="0" presId="urn:microsoft.com/office/officeart/2005/8/layout/hierarchy1"/>
    <dgm:cxn modelId="{10960D28-0329-4142-B1AB-2FDDCA2A907F}" type="presParOf" srcId="{C3230A37-EFBD-47FC-9222-DA0BE23B1B91}" destId="{0943CCCD-84A8-4676-BCC4-3A596A3EEA0B}" srcOrd="0" destOrd="0" presId="urn:microsoft.com/office/officeart/2005/8/layout/hierarchy1"/>
    <dgm:cxn modelId="{4C0DF92E-C89D-4EAE-A133-C24725C1C269}" type="presParOf" srcId="{C3230A37-EFBD-47FC-9222-DA0BE23B1B91}" destId="{0D14AA7B-10A7-45D3-90D2-7D4DEA071CD9}" srcOrd="1" destOrd="0" presId="urn:microsoft.com/office/officeart/2005/8/layout/hierarchy1"/>
    <dgm:cxn modelId="{75EDF882-206C-427B-A295-E4F7DCE7D8D3}" type="presParOf" srcId="{4DD7A93A-F3B1-45A0-AED4-060FF2DABDF2}" destId="{779C0EE8-EC4D-40D2-A0EE-240C3E60E1CC}" srcOrd="1" destOrd="0" presId="urn:microsoft.com/office/officeart/2005/8/layout/hierarchy1"/>
    <dgm:cxn modelId="{80B4DD13-D405-4DC0-B60D-503B6433C73B}" type="presParOf" srcId="{779C0EE8-EC4D-40D2-A0EE-240C3E60E1CC}" destId="{050066B3-6B64-4804-9CC8-A48AAD539064}" srcOrd="0" destOrd="0" presId="urn:microsoft.com/office/officeart/2005/8/layout/hierarchy1"/>
    <dgm:cxn modelId="{9B43708B-A008-4AD1-8769-972CE10FEA1C}" type="presParOf" srcId="{779C0EE8-EC4D-40D2-A0EE-240C3E60E1CC}" destId="{FEA5AEC9-8868-473D-81FB-21DEC092FBDC}" srcOrd="1" destOrd="0" presId="urn:microsoft.com/office/officeart/2005/8/layout/hierarchy1"/>
    <dgm:cxn modelId="{477B552D-AA80-40F0-B8BF-8A0D8B6C8A4C}" type="presParOf" srcId="{FEA5AEC9-8868-473D-81FB-21DEC092FBDC}" destId="{2D2D832F-12A0-46F4-85AA-D9DF74F3F1B5}" srcOrd="0" destOrd="0" presId="urn:microsoft.com/office/officeart/2005/8/layout/hierarchy1"/>
    <dgm:cxn modelId="{2B473A0B-4B61-4554-AE20-22CA669B165D}" type="presParOf" srcId="{2D2D832F-12A0-46F4-85AA-D9DF74F3F1B5}" destId="{AA23E719-5097-42A5-B4E9-F414338EA02D}" srcOrd="0" destOrd="0" presId="urn:microsoft.com/office/officeart/2005/8/layout/hierarchy1"/>
    <dgm:cxn modelId="{A329F280-8289-4174-A1F0-500D5291AC11}" type="presParOf" srcId="{2D2D832F-12A0-46F4-85AA-D9DF74F3F1B5}" destId="{C88DA006-8340-4179-8332-1EF399CACE00}" srcOrd="1" destOrd="0" presId="urn:microsoft.com/office/officeart/2005/8/layout/hierarchy1"/>
    <dgm:cxn modelId="{7C2E2256-5F25-45DA-BC81-5283D2C2204D}" type="presParOf" srcId="{FEA5AEC9-8868-473D-81FB-21DEC092FBDC}" destId="{C6CC2D57-BCEB-4787-BADD-83B785915525}" srcOrd="1" destOrd="0" presId="urn:microsoft.com/office/officeart/2005/8/layout/hierarchy1"/>
    <dgm:cxn modelId="{A19E3C3A-5E32-4295-9611-D14D3EC2D59E}" type="presParOf" srcId="{779C0EE8-EC4D-40D2-A0EE-240C3E60E1CC}" destId="{A3749968-68C3-45F6-A9E4-D6B88131A221}" srcOrd="2" destOrd="0" presId="urn:microsoft.com/office/officeart/2005/8/layout/hierarchy1"/>
    <dgm:cxn modelId="{2C7C26DF-A945-4DD6-85BB-6A349DFCC694}" type="presParOf" srcId="{779C0EE8-EC4D-40D2-A0EE-240C3E60E1CC}" destId="{3A743959-D5B9-4DC5-9712-598303C56D58}" srcOrd="3" destOrd="0" presId="urn:microsoft.com/office/officeart/2005/8/layout/hierarchy1"/>
    <dgm:cxn modelId="{5358C28D-33D2-489E-80CF-B27156280A2F}" type="presParOf" srcId="{3A743959-D5B9-4DC5-9712-598303C56D58}" destId="{1F6D7C72-5146-4895-8150-447C5D96F362}" srcOrd="0" destOrd="0" presId="urn:microsoft.com/office/officeart/2005/8/layout/hierarchy1"/>
    <dgm:cxn modelId="{F35F667D-8BCF-4AA8-A666-942A1C938510}" type="presParOf" srcId="{1F6D7C72-5146-4895-8150-447C5D96F362}" destId="{D7A96513-A2B7-45E9-84C5-FBCE5B43DEA1}" srcOrd="0" destOrd="0" presId="urn:microsoft.com/office/officeart/2005/8/layout/hierarchy1"/>
    <dgm:cxn modelId="{464FCB77-2E71-48FB-B447-1E787D861C1C}" type="presParOf" srcId="{1F6D7C72-5146-4895-8150-447C5D96F362}" destId="{CDCE6E8C-0F19-4320-8967-45E75F6C4B4A}" srcOrd="1" destOrd="0" presId="urn:microsoft.com/office/officeart/2005/8/layout/hierarchy1"/>
    <dgm:cxn modelId="{0E31A720-02DB-4289-9338-BBF761D36187}" type="presParOf" srcId="{3A743959-D5B9-4DC5-9712-598303C56D58}" destId="{0B6617A6-FEE8-4ACA-8FCF-EBD2FD5A23DB}" srcOrd="1" destOrd="0" presId="urn:microsoft.com/office/officeart/2005/8/layout/hierarchy1"/>
    <dgm:cxn modelId="{80E6638B-AA27-4DBC-82F3-EBCA62D0B394}" type="presParOf" srcId="{779C0EE8-EC4D-40D2-A0EE-240C3E60E1CC}" destId="{2DFE9BF7-B57E-4E27-9E85-B7B758C53BE7}" srcOrd="4" destOrd="0" presId="urn:microsoft.com/office/officeart/2005/8/layout/hierarchy1"/>
    <dgm:cxn modelId="{01B4A414-8D95-4423-8C0B-3EF6FA288CCB}" type="presParOf" srcId="{779C0EE8-EC4D-40D2-A0EE-240C3E60E1CC}" destId="{FFD1B823-517C-4FB3-9749-3B89DF8D0151}" srcOrd="5" destOrd="0" presId="urn:microsoft.com/office/officeart/2005/8/layout/hierarchy1"/>
    <dgm:cxn modelId="{3860E477-33E8-4935-A989-18B7EDF0824C}" type="presParOf" srcId="{FFD1B823-517C-4FB3-9749-3B89DF8D0151}" destId="{A612B2ED-7835-48A7-8A61-1C5BB6C98B0D}" srcOrd="0" destOrd="0" presId="urn:microsoft.com/office/officeart/2005/8/layout/hierarchy1"/>
    <dgm:cxn modelId="{18A66995-3652-437A-9C5A-287505960497}" type="presParOf" srcId="{A612B2ED-7835-48A7-8A61-1C5BB6C98B0D}" destId="{43CE9BE2-72A3-4B13-B925-FAB67419D5DE}" srcOrd="0" destOrd="0" presId="urn:microsoft.com/office/officeart/2005/8/layout/hierarchy1"/>
    <dgm:cxn modelId="{E49793CE-A557-4CB5-A5E1-A08DF8DF04F2}" type="presParOf" srcId="{A612B2ED-7835-48A7-8A61-1C5BB6C98B0D}" destId="{581AD864-82FC-4BD6-91A2-B92A1FDA3E8B}" srcOrd="1" destOrd="0" presId="urn:microsoft.com/office/officeart/2005/8/layout/hierarchy1"/>
    <dgm:cxn modelId="{0A051777-8580-43BF-99A9-5A6505D575A3}" type="presParOf" srcId="{FFD1B823-517C-4FB3-9749-3B89DF8D0151}" destId="{C6EF3048-0AB9-4F49-BFEE-2D730F0937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97E5C9-514C-4CAB-83ED-02A4E57CC5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ZA"/>
        </a:p>
      </dgm:t>
    </dgm:pt>
    <dgm:pt modelId="{E51EE528-3B51-4537-8664-E472A0ED17E7}">
      <dgm:prSet phldrT="[Text]"/>
      <dgm:spPr/>
      <dgm:t>
        <a:bodyPr/>
        <a:lstStyle/>
        <a:p>
          <a:r>
            <a:rPr lang="en-ZA" dirty="0" smtClean="0"/>
            <a:t>BOARD OF DIRECTORS</a:t>
          </a:r>
          <a:endParaRPr lang="en-ZA" dirty="0"/>
        </a:p>
      </dgm:t>
    </dgm:pt>
    <dgm:pt modelId="{1DBBB571-D67B-44E8-A810-F95C8B57D6DA}" type="parTrans" cxnId="{3EB41D6D-EED1-4EE7-AB2B-B5AED8F04C55}">
      <dgm:prSet/>
      <dgm:spPr/>
      <dgm:t>
        <a:bodyPr/>
        <a:lstStyle/>
        <a:p>
          <a:endParaRPr lang="en-ZA"/>
        </a:p>
      </dgm:t>
    </dgm:pt>
    <dgm:pt modelId="{3C1EC9A1-25DD-4F7B-9213-CC95BDC38731}" type="sibTrans" cxnId="{3EB41D6D-EED1-4EE7-AB2B-B5AED8F04C55}">
      <dgm:prSet/>
      <dgm:spPr/>
      <dgm:t>
        <a:bodyPr/>
        <a:lstStyle/>
        <a:p>
          <a:endParaRPr lang="en-ZA"/>
        </a:p>
      </dgm:t>
    </dgm:pt>
    <dgm:pt modelId="{13E21798-8950-4FFD-9B6B-31F68D4F53E5}">
      <dgm:prSet phldrT="[Text]"/>
      <dgm:spPr/>
      <dgm:t>
        <a:bodyPr/>
        <a:lstStyle/>
        <a:p>
          <a:r>
            <a:rPr lang="en-ZA" dirty="0" smtClean="0"/>
            <a:t>1475 sub-committee</a:t>
          </a:r>
        </a:p>
        <a:p>
          <a:r>
            <a:rPr lang="en-ZA" dirty="0" err="1" smtClean="0"/>
            <a:t>Lizl</a:t>
          </a:r>
          <a:r>
            <a:rPr lang="en-ZA" dirty="0" smtClean="0"/>
            <a:t> Davel (Chair)</a:t>
          </a:r>
        </a:p>
        <a:p>
          <a:r>
            <a:rPr lang="en-ZA" dirty="0" smtClean="0"/>
            <a:t>John </a:t>
          </a:r>
          <a:r>
            <a:rPr lang="en-ZA" dirty="0" err="1" smtClean="0"/>
            <a:t>Caird</a:t>
          </a:r>
          <a:r>
            <a:rPr lang="en-ZA" dirty="0" smtClean="0"/>
            <a:t> (Vice chair)</a:t>
          </a:r>
        </a:p>
        <a:p>
          <a:r>
            <a:rPr lang="en-ZA" dirty="0" smtClean="0"/>
            <a:t>J </a:t>
          </a:r>
          <a:r>
            <a:rPr lang="en-ZA" dirty="0" err="1" smtClean="0"/>
            <a:t>J</a:t>
          </a:r>
          <a:r>
            <a:rPr lang="en-ZA" dirty="0" smtClean="0"/>
            <a:t> </a:t>
          </a:r>
          <a:r>
            <a:rPr lang="en-ZA" dirty="0" err="1" smtClean="0"/>
            <a:t>Scholtz</a:t>
          </a:r>
          <a:r>
            <a:rPr lang="en-ZA" dirty="0" smtClean="0"/>
            <a:t> (Treasurer)</a:t>
          </a:r>
        </a:p>
      </dgm:t>
    </dgm:pt>
    <dgm:pt modelId="{A722CB22-53B5-4D0C-867F-5FC315A32E34}" type="parTrans" cxnId="{02F9D2F8-383D-40CB-A101-BE3A08E58205}">
      <dgm:prSet/>
      <dgm:spPr/>
      <dgm:t>
        <a:bodyPr/>
        <a:lstStyle/>
        <a:p>
          <a:endParaRPr lang="en-ZA"/>
        </a:p>
      </dgm:t>
    </dgm:pt>
    <dgm:pt modelId="{22D3AF71-F9C2-42E0-B7F5-090435F43C01}" type="sibTrans" cxnId="{02F9D2F8-383D-40CB-A101-BE3A08E58205}">
      <dgm:prSet/>
      <dgm:spPr/>
      <dgm:t>
        <a:bodyPr/>
        <a:lstStyle/>
        <a:p>
          <a:endParaRPr lang="en-ZA"/>
        </a:p>
      </dgm:t>
    </dgm:pt>
    <dgm:pt modelId="{F6AB0CE6-EDF2-48C1-88E8-0A7B15CC7AEB}">
      <dgm:prSet phldrT="[Text]"/>
      <dgm:spPr/>
      <dgm:t>
        <a:bodyPr/>
        <a:lstStyle/>
        <a:p>
          <a:endParaRPr lang="en-ZA" dirty="0" smtClean="0"/>
        </a:p>
        <a:p>
          <a:r>
            <a:rPr lang="en-ZA" dirty="0" smtClean="0"/>
            <a:t>D &amp; GS sub-committee</a:t>
          </a:r>
        </a:p>
        <a:p>
          <a:r>
            <a:rPr lang="en-ZA" dirty="0" smtClean="0"/>
            <a:t>Laura Swart (Chair)</a:t>
          </a:r>
        </a:p>
        <a:p>
          <a:r>
            <a:rPr lang="en-ZA" dirty="0" smtClean="0"/>
            <a:t>Hans Davel (Vice chair)</a:t>
          </a:r>
        </a:p>
        <a:p>
          <a:r>
            <a:rPr lang="en-ZA" dirty="0" smtClean="0"/>
            <a:t>Nichola Allan (Treasurer)</a:t>
          </a:r>
        </a:p>
        <a:p>
          <a:endParaRPr lang="en-ZA" dirty="0" smtClean="0"/>
        </a:p>
      </dgm:t>
    </dgm:pt>
    <dgm:pt modelId="{AA384843-5685-449D-9B0A-9B86EA863260}" type="parTrans" cxnId="{1B50FBE0-21FE-4BBD-90FA-FEA505EA2614}">
      <dgm:prSet/>
      <dgm:spPr/>
      <dgm:t>
        <a:bodyPr/>
        <a:lstStyle/>
        <a:p>
          <a:endParaRPr lang="en-ZA"/>
        </a:p>
      </dgm:t>
    </dgm:pt>
    <dgm:pt modelId="{93ED0351-35AB-43D2-9ADC-AD9F69BD011F}" type="sibTrans" cxnId="{1B50FBE0-21FE-4BBD-90FA-FEA505EA2614}">
      <dgm:prSet/>
      <dgm:spPr/>
      <dgm:t>
        <a:bodyPr/>
        <a:lstStyle/>
        <a:p>
          <a:endParaRPr lang="en-ZA"/>
        </a:p>
      </dgm:t>
    </dgm:pt>
    <dgm:pt modelId="{69141FCA-D603-4273-8539-5BEC7C5E453C}" type="pres">
      <dgm:prSet presAssocID="{FC97E5C9-514C-4CAB-83ED-02A4E57CC55E}" presName="hierChild1" presStyleCnt="0">
        <dgm:presLayoutVars>
          <dgm:chPref val="1"/>
          <dgm:dir/>
          <dgm:animOne val="branch"/>
          <dgm:animLvl val="lvl"/>
          <dgm:resizeHandles/>
        </dgm:presLayoutVars>
      </dgm:prSet>
      <dgm:spPr/>
      <dgm:t>
        <a:bodyPr/>
        <a:lstStyle/>
        <a:p>
          <a:endParaRPr lang="en-ZA"/>
        </a:p>
      </dgm:t>
    </dgm:pt>
    <dgm:pt modelId="{4DD7A93A-F3B1-45A0-AED4-060FF2DABDF2}" type="pres">
      <dgm:prSet presAssocID="{E51EE528-3B51-4537-8664-E472A0ED17E7}" presName="hierRoot1" presStyleCnt="0"/>
      <dgm:spPr/>
    </dgm:pt>
    <dgm:pt modelId="{C3230A37-EFBD-47FC-9222-DA0BE23B1B91}" type="pres">
      <dgm:prSet presAssocID="{E51EE528-3B51-4537-8664-E472A0ED17E7}" presName="composite" presStyleCnt="0"/>
      <dgm:spPr/>
    </dgm:pt>
    <dgm:pt modelId="{0943CCCD-84A8-4676-BCC4-3A596A3EEA0B}" type="pres">
      <dgm:prSet presAssocID="{E51EE528-3B51-4537-8664-E472A0ED17E7}" presName="background" presStyleLbl="node0" presStyleIdx="0" presStyleCnt="1"/>
      <dgm:spPr/>
    </dgm:pt>
    <dgm:pt modelId="{0D14AA7B-10A7-45D3-90D2-7D4DEA071CD9}" type="pres">
      <dgm:prSet presAssocID="{E51EE528-3B51-4537-8664-E472A0ED17E7}" presName="text" presStyleLbl="fgAcc0" presStyleIdx="0" presStyleCnt="1">
        <dgm:presLayoutVars>
          <dgm:chPref val="3"/>
        </dgm:presLayoutVars>
      </dgm:prSet>
      <dgm:spPr/>
      <dgm:t>
        <a:bodyPr/>
        <a:lstStyle/>
        <a:p>
          <a:endParaRPr lang="en-ZA"/>
        </a:p>
      </dgm:t>
    </dgm:pt>
    <dgm:pt modelId="{779C0EE8-EC4D-40D2-A0EE-240C3E60E1CC}" type="pres">
      <dgm:prSet presAssocID="{E51EE528-3B51-4537-8664-E472A0ED17E7}" presName="hierChild2" presStyleCnt="0"/>
      <dgm:spPr/>
    </dgm:pt>
    <dgm:pt modelId="{050066B3-6B64-4804-9CC8-A48AAD539064}" type="pres">
      <dgm:prSet presAssocID="{A722CB22-53B5-4D0C-867F-5FC315A32E34}" presName="Name10" presStyleLbl="parChTrans1D2" presStyleIdx="0" presStyleCnt="2"/>
      <dgm:spPr/>
      <dgm:t>
        <a:bodyPr/>
        <a:lstStyle/>
        <a:p>
          <a:endParaRPr lang="en-ZA"/>
        </a:p>
      </dgm:t>
    </dgm:pt>
    <dgm:pt modelId="{FEA5AEC9-8868-473D-81FB-21DEC092FBDC}" type="pres">
      <dgm:prSet presAssocID="{13E21798-8950-4FFD-9B6B-31F68D4F53E5}" presName="hierRoot2" presStyleCnt="0"/>
      <dgm:spPr/>
    </dgm:pt>
    <dgm:pt modelId="{2D2D832F-12A0-46F4-85AA-D9DF74F3F1B5}" type="pres">
      <dgm:prSet presAssocID="{13E21798-8950-4FFD-9B6B-31F68D4F53E5}" presName="composite2" presStyleCnt="0"/>
      <dgm:spPr/>
    </dgm:pt>
    <dgm:pt modelId="{AA23E719-5097-42A5-B4E9-F414338EA02D}" type="pres">
      <dgm:prSet presAssocID="{13E21798-8950-4FFD-9B6B-31F68D4F53E5}" presName="background2" presStyleLbl="node2" presStyleIdx="0" presStyleCnt="2"/>
      <dgm:spPr/>
    </dgm:pt>
    <dgm:pt modelId="{C88DA006-8340-4179-8332-1EF399CACE00}" type="pres">
      <dgm:prSet presAssocID="{13E21798-8950-4FFD-9B6B-31F68D4F53E5}" presName="text2" presStyleLbl="fgAcc2" presStyleIdx="0" presStyleCnt="2">
        <dgm:presLayoutVars>
          <dgm:chPref val="3"/>
        </dgm:presLayoutVars>
      </dgm:prSet>
      <dgm:spPr/>
      <dgm:t>
        <a:bodyPr/>
        <a:lstStyle/>
        <a:p>
          <a:endParaRPr lang="en-ZA"/>
        </a:p>
      </dgm:t>
    </dgm:pt>
    <dgm:pt modelId="{C6CC2D57-BCEB-4787-BADD-83B785915525}" type="pres">
      <dgm:prSet presAssocID="{13E21798-8950-4FFD-9B6B-31F68D4F53E5}" presName="hierChild3" presStyleCnt="0"/>
      <dgm:spPr/>
    </dgm:pt>
    <dgm:pt modelId="{2DFE9BF7-B57E-4E27-9E85-B7B758C53BE7}" type="pres">
      <dgm:prSet presAssocID="{AA384843-5685-449D-9B0A-9B86EA863260}" presName="Name10" presStyleLbl="parChTrans1D2" presStyleIdx="1" presStyleCnt="2"/>
      <dgm:spPr/>
      <dgm:t>
        <a:bodyPr/>
        <a:lstStyle/>
        <a:p>
          <a:endParaRPr lang="en-ZA"/>
        </a:p>
      </dgm:t>
    </dgm:pt>
    <dgm:pt modelId="{FFD1B823-517C-4FB3-9749-3B89DF8D0151}" type="pres">
      <dgm:prSet presAssocID="{F6AB0CE6-EDF2-48C1-88E8-0A7B15CC7AEB}" presName="hierRoot2" presStyleCnt="0"/>
      <dgm:spPr/>
    </dgm:pt>
    <dgm:pt modelId="{A612B2ED-7835-48A7-8A61-1C5BB6C98B0D}" type="pres">
      <dgm:prSet presAssocID="{F6AB0CE6-EDF2-48C1-88E8-0A7B15CC7AEB}" presName="composite2" presStyleCnt="0"/>
      <dgm:spPr/>
    </dgm:pt>
    <dgm:pt modelId="{43CE9BE2-72A3-4B13-B925-FAB67419D5DE}" type="pres">
      <dgm:prSet presAssocID="{F6AB0CE6-EDF2-48C1-88E8-0A7B15CC7AEB}" presName="background2" presStyleLbl="node2" presStyleIdx="1" presStyleCnt="2"/>
      <dgm:spPr/>
    </dgm:pt>
    <dgm:pt modelId="{581AD864-82FC-4BD6-91A2-B92A1FDA3E8B}" type="pres">
      <dgm:prSet presAssocID="{F6AB0CE6-EDF2-48C1-88E8-0A7B15CC7AEB}" presName="text2" presStyleLbl="fgAcc2" presStyleIdx="1" presStyleCnt="2">
        <dgm:presLayoutVars>
          <dgm:chPref val="3"/>
        </dgm:presLayoutVars>
      </dgm:prSet>
      <dgm:spPr/>
      <dgm:t>
        <a:bodyPr/>
        <a:lstStyle/>
        <a:p>
          <a:endParaRPr lang="en-ZA"/>
        </a:p>
      </dgm:t>
    </dgm:pt>
    <dgm:pt modelId="{C6EF3048-0AB9-4F49-BFEE-2D730F09377C}" type="pres">
      <dgm:prSet presAssocID="{F6AB0CE6-EDF2-48C1-88E8-0A7B15CC7AEB}" presName="hierChild3" presStyleCnt="0"/>
      <dgm:spPr/>
    </dgm:pt>
  </dgm:ptLst>
  <dgm:cxnLst>
    <dgm:cxn modelId="{F0168F6B-BA92-47F4-A830-B94E488CA198}" type="presOf" srcId="{FC97E5C9-514C-4CAB-83ED-02A4E57CC55E}" destId="{69141FCA-D603-4273-8539-5BEC7C5E453C}" srcOrd="0" destOrd="0" presId="urn:microsoft.com/office/officeart/2005/8/layout/hierarchy1"/>
    <dgm:cxn modelId="{9CA9D18D-69DA-4C70-8BB4-08564EDB813A}" type="presOf" srcId="{13E21798-8950-4FFD-9B6B-31F68D4F53E5}" destId="{C88DA006-8340-4179-8332-1EF399CACE00}" srcOrd="0" destOrd="0" presId="urn:microsoft.com/office/officeart/2005/8/layout/hierarchy1"/>
    <dgm:cxn modelId="{7158ACB1-5C2B-4DC9-97DD-EC45A3C2AAD2}" type="presOf" srcId="{AA384843-5685-449D-9B0A-9B86EA863260}" destId="{2DFE9BF7-B57E-4E27-9E85-B7B758C53BE7}" srcOrd="0" destOrd="0" presId="urn:microsoft.com/office/officeart/2005/8/layout/hierarchy1"/>
    <dgm:cxn modelId="{3EB41D6D-EED1-4EE7-AB2B-B5AED8F04C55}" srcId="{FC97E5C9-514C-4CAB-83ED-02A4E57CC55E}" destId="{E51EE528-3B51-4537-8664-E472A0ED17E7}" srcOrd="0" destOrd="0" parTransId="{1DBBB571-D67B-44E8-A810-F95C8B57D6DA}" sibTransId="{3C1EC9A1-25DD-4F7B-9213-CC95BDC38731}"/>
    <dgm:cxn modelId="{4F6E81AA-19F1-4F68-832A-F3B65121D154}" type="presOf" srcId="{A722CB22-53B5-4D0C-867F-5FC315A32E34}" destId="{050066B3-6B64-4804-9CC8-A48AAD539064}" srcOrd="0" destOrd="0" presId="urn:microsoft.com/office/officeart/2005/8/layout/hierarchy1"/>
    <dgm:cxn modelId="{E3599C75-3BF0-4EFC-9D72-ED5349B7D141}" type="presOf" srcId="{F6AB0CE6-EDF2-48C1-88E8-0A7B15CC7AEB}" destId="{581AD864-82FC-4BD6-91A2-B92A1FDA3E8B}" srcOrd="0" destOrd="0" presId="urn:microsoft.com/office/officeart/2005/8/layout/hierarchy1"/>
    <dgm:cxn modelId="{DA69C6CB-E829-4EE1-881C-9390AD49FAD9}" type="presOf" srcId="{E51EE528-3B51-4537-8664-E472A0ED17E7}" destId="{0D14AA7B-10A7-45D3-90D2-7D4DEA071CD9}" srcOrd="0" destOrd="0" presId="urn:microsoft.com/office/officeart/2005/8/layout/hierarchy1"/>
    <dgm:cxn modelId="{02F9D2F8-383D-40CB-A101-BE3A08E58205}" srcId="{E51EE528-3B51-4537-8664-E472A0ED17E7}" destId="{13E21798-8950-4FFD-9B6B-31F68D4F53E5}" srcOrd="0" destOrd="0" parTransId="{A722CB22-53B5-4D0C-867F-5FC315A32E34}" sibTransId="{22D3AF71-F9C2-42E0-B7F5-090435F43C01}"/>
    <dgm:cxn modelId="{1B50FBE0-21FE-4BBD-90FA-FEA505EA2614}" srcId="{E51EE528-3B51-4537-8664-E472A0ED17E7}" destId="{F6AB0CE6-EDF2-48C1-88E8-0A7B15CC7AEB}" srcOrd="1" destOrd="0" parTransId="{AA384843-5685-449D-9B0A-9B86EA863260}" sibTransId="{93ED0351-35AB-43D2-9ADC-AD9F69BD011F}"/>
    <dgm:cxn modelId="{B61C1F80-3693-412C-8590-A9F294953DD7}" type="presParOf" srcId="{69141FCA-D603-4273-8539-5BEC7C5E453C}" destId="{4DD7A93A-F3B1-45A0-AED4-060FF2DABDF2}" srcOrd="0" destOrd="0" presId="urn:microsoft.com/office/officeart/2005/8/layout/hierarchy1"/>
    <dgm:cxn modelId="{ED21F402-5C3E-4227-A208-01B4E9F49FEA}" type="presParOf" srcId="{4DD7A93A-F3B1-45A0-AED4-060FF2DABDF2}" destId="{C3230A37-EFBD-47FC-9222-DA0BE23B1B91}" srcOrd="0" destOrd="0" presId="urn:microsoft.com/office/officeart/2005/8/layout/hierarchy1"/>
    <dgm:cxn modelId="{68968AD4-8558-4162-8219-27827E0B1D15}" type="presParOf" srcId="{C3230A37-EFBD-47FC-9222-DA0BE23B1B91}" destId="{0943CCCD-84A8-4676-BCC4-3A596A3EEA0B}" srcOrd="0" destOrd="0" presId="urn:microsoft.com/office/officeart/2005/8/layout/hierarchy1"/>
    <dgm:cxn modelId="{1A7CC19B-AC4B-4217-A515-1E14BFBE640A}" type="presParOf" srcId="{C3230A37-EFBD-47FC-9222-DA0BE23B1B91}" destId="{0D14AA7B-10A7-45D3-90D2-7D4DEA071CD9}" srcOrd="1" destOrd="0" presId="urn:microsoft.com/office/officeart/2005/8/layout/hierarchy1"/>
    <dgm:cxn modelId="{5851CB78-67F5-40EC-A01C-8830AE916314}" type="presParOf" srcId="{4DD7A93A-F3B1-45A0-AED4-060FF2DABDF2}" destId="{779C0EE8-EC4D-40D2-A0EE-240C3E60E1CC}" srcOrd="1" destOrd="0" presId="urn:microsoft.com/office/officeart/2005/8/layout/hierarchy1"/>
    <dgm:cxn modelId="{C77F7671-030F-44E3-9FEC-A794AEFAA926}" type="presParOf" srcId="{779C0EE8-EC4D-40D2-A0EE-240C3E60E1CC}" destId="{050066B3-6B64-4804-9CC8-A48AAD539064}" srcOrd="0" destOrd="0" presId="urn:microsoft.com/office/officeart/2005/8/layout/hierarchy1"/>
    <dgm:cxn modelId="{B0F77F64-085B-4522-BF63-35EEE00ED68F}" type="presParOf" srcId="{779C0EE8-EC4D-40D2-A0EE-240C3E60E1CC}" destId="{FEA5AEC9-8868-473D-81FB-21DEC092FBDC}" srcOrd="1" destOrd="0" presId="urn:microsoft.com/office/officeart/2005/8/layout/hierarchy1"/>
    <dgm:cxn modelId="{9524F09C-49FC-4EB0-8955-3E511D8A9E14}" type="presParOf" srcId="{FEA5AEC9-8868-473D-81FB-21DEC092FBDC}" destId="{2D2D832F-12A0-46F4-85AA-D9DF74F3F1B5}" srcOrd="0" destOrd="0" presId="urn:microsoft.com/office/officeart/2005/8/layout/hierarchy1"/>
    <dgm:cxn modelId="{8E5BDF2D-FE45-44AF-9460-B00E13944BD5}" type="presParOf" srcId="{2D2D832F-12A0-46F4-85AA-D9DF74F3F1B5}" destId="{AA23E719-5097-42A5-B4E9-F414338EA02D}" srcOrd="0" destOrd="0" presId="urn:microsoft.com/office/officeart/2005/8/layout/hierarchy1"/>
    <dgm:cxn modelId="{5AF33C70-BC80-47D3-AA56-A7DB952A339A}" type="presParOf" srcId="{2D2D832F-12A0-46F4-85AA-D9DF74F3F1B5}" destId="{C88DA006-8340-4179-8332-1EF399CACE00}" srcOrd="1" destOrd="0" presId="urn:microsoft.com/office/officeart/2005/8/layout/hierarchy1"/>
    <dgm:cxn modelId="{0286B246-2CF0-4201-B2DA-980C0A818B8F}" type="presParOf" srcId="{FEA5AEC9-8868-473D-81FB-21DEC092FBDC}" destId="{C6CC2D57-BCEB-4787-BADD-83B785915525}" srcOrd="1" destOrd="0" presId="urn:microsoft.com/office/officeart/2005/8/layout/hierarchy1"/>
    <dgm:cxn modelId="{7CF26B6E-B911-4535-AAD8-0C9912E33DC3}" type="presParOf" srcId="{779C0EE8-EC4D-40D2-A0EE-240C3E60E1CC}" destId="{2DFE9BF7-B57E-4E27-9E85-B7B758C53BE7}" srcOrd="2" destOrd="0" presId="urn:microsoft.com/office/officeart/2005/8/layout/hierarchy1"/>
    <dgm:cxn modelId="{CB1AB57D-A4CF-4620-AB12-6D98DAA4280D}" type="presParOf" srcId="{779C0EE8-EC4D-40D2-A0EE-240C3E60E1CC}" destId="{FFD1B823-517C-4FB3-9749-3B89DF8D0151}" srcOrd="3" destOrd="0" presId="urn:microsoft.com/office/officeart/2005/8/layout/hierarchy1"/>
    <dgm:cxn modelId="{C30A368C-D1E3-4658-A1EA-7C4486A68E56}" type="presParOf" srcId="{FFD1B823-517C-4FB3-9749-3B89DF8D0151}" destId="{A612B2ED-7835-48A7-8A61-1C5BB6C98B0D}" srcOrd="0" destOrd="0" presId="urn:microsoft.com/office/officeart/2005/8/layout/hierarchy1"/>
    <dgm:cxn modelId="{06962BAC-9612-4709-981C-B98A9301B66F}" type="presParOf" srcId="{A612B2ED-7835-48A7-8A61-1C5BB6C98B0D}" destId="{43CE9BE2-72A3-4B13-B925-FAB67419D5DE}" srcOrd="0" destOrd="0" presId="urn:microsoft.com/office/officeart/2005/8/layout/hierarchy1"/>
    <dgm:cxn modelId="{96B3297E-4C1F-4C1E-BE4F-1534E84E3A03}" type="presParOf" srcId="{A612B2ED-7835-48A7-8A61-1C5BB6C98B0D}" destId="{581AD864-82FC-4BD6-91A2-B92A1FDA3E8B}" srcOrd="1" destOrd="0" presId="urn:microsoft.com/office/officeart/2005/8/layout/hierarchy1"/>
    <dgm:cxn modelId="{EBA7A844-9423-40D1-A2F7-3286DD28EAE1}" type="presParOf" srcId="{FFD1B823-517C-4FB3-9749-3B89DF8D0151}" destId="{C6EF3048-0AB9-4F49-BFEE-2D730F0937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E9BF7-B57E-4E27-9E85-B7B758C53BE7}">
      <dsp:nvSpPr>
        <dsp:cNvPr id="0" name=""/>
        <dsp:cNvSpPr/>
      </dsp:nvSpPr>
      <dsp:spPr>
        <a:xfrm>
          <a:off x="3654028" y="1739459"/>
          <a:ext cx="2593181" cy="617059"/>
        </a:xfrm>
        <a:custGeom>
          <a:avLst/>
          <a:gdLst/>
          <a:ahLst/>
          <a:cxnLst/>
          <a:rect l="0" t="0" r="0" b="0"/>
          <a:pathLst>
            <a:path>
              <a:moveTo>
                <a:pt x="0" y="0"/>
              </a:moveTo>
              <a:lnTo>
                <a:pt x="0" y="420507"/>
              </a:lnTo>
              <a:lnTo>
                <a:pt x="2593181" y="420507"/>
              </a:lnTo>
              <a:lnTo>
                <a:pt x="2593181" y="61705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49968-68C3-45F6-A9E4-D6B88131A221}">
      <dsp:nvSpPr>
        <dsp:cNvPr id="0" name=""/>
        <dsp:cNvSpPr/>
      </dsp:nvSpPr>
      <dsp:spPr>
        <a:xfrm>
          <a:off x="3608308" y="1739459"/>
          <a:ext cx="91440" cy="617059"/>
        </a:xfrm>
        <a:custGeom>
          <a:avLst/>
          <a:gdLst/>
          <a:ahLst/>
          <a:cxnLst/>
          <a:rect l="0" t="0" r="0" b="0"/>
          <a:pathLst>
            <a:path>
              <a:moveTo>
                <a:pt x="45720" y="0"/>
              </a:moveTo>
              <a:lnTo>
                <a:pt x="45720" y="61705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0066B3-6B64-4804-9CC8-A48AAD539064}">
      <dsp:nvSpPr>
        <dsp:cNvPr id="0" name=""/>
        <dsp:cNvSpPr/>
      </dsp:nvSpPr>
      <dsp:spPr>
        <a:xfrm>
          <a:off x="1060846" y="1739459"/>
          <a:ext cx="2593181" cy="617059"/>
        </a:xfrm>
        <a:custGeom>
          <a:avLst/>
          <a:gdLst/>
          <a:ahLst/>
          <a:cxnLst/>
          <a:rect l="0" t="0" r="0" b="0"/>
          <a:pathLst>
            <a:path>
              <a:moveTo>
                <a:pt x="2593181" y="0"/>
              </a:moveTo>
              <a:lnTo>
                <a:pt x="2593181" y="420507"/>
              </a:lnTo>
              <a:lnTo>
                <a:pt x="0" y="420507"/>
              </a:lnTo>
              <a:lnTo>
                <a:pt x="0" y="61705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43CCCD-84A8-4676-BCC4-3A596A3EEA0B}">
      <dsp:nvSpPr>
        <dsp:cNvPr id="0" name=""/>
        <dsp:cNvSpPr/>
      </dsp:nvSpPr>
      <dsp:spPr>
        <a:xfrm>
          <a:off x="2593181" y="392183"/>
          <a:ext cx="2121693" cy="1347275"/>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4AA7B-10A7-45D3-90D2-7D4DEA071CD9}">
      <dsp:nvSpPr>
        <dsp:cNvPr id="0" name=""/>
        <dsp:cNvSpPr/>
      </dsp:nvSpPr>
      <dsp:spPr>
        <a:xfrm>
          <a:off x="2828925" y="616140"/>
          <a:ext cx="2121693" cy="1347275"/>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err="1" smtClean="0"/>
            <a:t>SAQCCfire</a:t>
          </a:r>
          <a:r>
            <a:rPr lang="en-ZA" sz="2100" kern="1200" dirty="0" smtClean="0"/>
            <a:t> executive committee</a:t>
          </a:r>
          <a:endParaRPr lang="en-ZA" sz="2100" kern="1200" dirty="0"/>
        </a:p>
      </dsp:txBody>
      <dsp:txXfrm>
        <a:off x="2868385" y="655600"/>
        <a:ext cx="2042773" cy="1268355"/>
      </dsp:txXfrm>
    </dsp:sp>
    <dsp:sp modelId="{AA23E719-5097-42A5-B4E9-F414338EA02D}">
      <dsp:nvSpPr>
        <dsp:cNvPr id="0" name=""/>
        <dsp:cNvSpPr/>
      </dsp:nvSpPr>
      <dsp:spPr>
        <a:xfrm>
          <a:off x="0" y="2356518"/>
          <a:ext cx="2121693" cy="1347275"/>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DA006-8340-4179-8332-1EF399CACE00}">
      <dsp:nvSpPr>
        <dsp:cNvPr id="0" name=""/>
        <dsp:cNvSpPr/>
      </dsp:nvSpPr>
      <dsp:spPr>
        <a:xfrm>
          <a:off x="235743" y="2580474"/>
          <a:ext cx="2121693" cy="1347275"/>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BOD</a:t>
          </a:r>
        </a:p>
        <a:p>
          <a:pPr lvl="0" algn="ctr" defTabSz="933450">
            <a:lnSpc>
              <a:spcPct val="90000"/>
            </a:lnSpc>
            <a:spcBef>
              <a:spcPct val="0"/>
            </a:spcBef>
            <a:spcAft>
              <a:spcPct val="35000"/>
            </a:spcAft>
          </a:pPr>
          <a:r>
            <a:rPr lang="en-ZA" sz="2100" kern="1200" dirty="0" smtClean="0"/>
            <a:t>Duncan Boyes</a:t>
          </a:r>
        </a:p>
        <a:p>
          <a:pPr lvl="0" algn="ctr" defTabSz="933450">
            <a:lnSpc>
              <a:spcPct val="90000"/>
            </a:lnSpc>
            <a:spcBef>
              <a:spcPct val="0"/>
            </a:spcBef>
            <a:spcAft>
              <a:spcPct val="35000"/>
            </a:spcAft>
          </a:pPr>
          <a:r>
            <a:rPr lang="en-ZA" sz="2100" kern="1200" dirty="0" smtClean="0"/>
            <a:t>(Vice Chairman)	</a:t>
          </a:r>
          <a:endParaRPr lang="en-ZA" sz="2100" kern="1200" dirty="0"/>
        </a:p>
      </dsp:txBody>
      <dsp:txXfrm>
        <a:off x="275203" y="2619934"/>
        <a:ext cx="2042773" cy="1268355"/>
      </dsp:txXfrm>
    </dsp:sp>
    <dsp:sp modelId="{D7A96513-A2B7-45E9-84C5-FBCE5B43DEA1}">
      <dsp:nvSpPr>
        <dsp:cNvPr id="0" name=""/>
        <dsp:cNvSpPr/>
      </dsp:nvSpPr>
      <dsp:spPr>
        <a:xfrm>
          <a:off x="2593181" y="2356518"/>
          <a:ext cx="2121693" cy="1347275"/>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E6E8C-0F19-4320-8967-45E75F6C4B4A}">
      <dsp:nvSpPr>
        <dsp:cNvPr id="0" name=""/>
        <dsp:cNvSpPr/>
      </dsp:nvSpPr>
      <dsp:spPr>
        <a:xfrm>
          <a:off x="2828925" y="2580474"/>
          <a:ext cx="2121693" cy="1347275"/>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BOD</a:t>
          </a:r>
        </a:p>
        <a:p>
          <a:pPr lvl="0" algn="ctr" defTabSz="933450">
            <a:lnSpc>
              <a:spcPct val="90000"/>
            </a:lnSpc>
            <a:spcBef>
              <a:spcPct val="0"/>
            </a:spcBef>
            <a:spcAft>
              <a:spcPct val="35000"/>
            </a:spcAft>
          </a:pPr>
          <a:r>
            <a:rPr lang="en-ZA" sz="2100" kern="1200" dirty="0" smtClean="0"/>
            <a:t>Tom Dreyer</a:t>
          </a:r>
        </a:p>
        <a:p>
          <a:pPr lvl="0" algn="ctr" defTabSz="933450">
            <a:lnSpc>
              <a:spcPct val="90000"/>
            </a:lnSpc>
            <a:spcBef>
              <a:spcPct val="0"/>
            </a:spcBef>
            <a:spcAft>
              <a:spcPct val="35000"/>
            </a:spcAft>
          </a:pPr>
          <a:r>
            <a:rPr lang="en-ZA" sz="2100" kern="1200" dirty="0" smtClean="0"/>
            <a:t>(Chairman)</a:t>
          </a:r>
          <a:endParaRPr lang="en-ZA" sz="2100" kern="1200" dirty="0"/>
        </a:p>
      </dsp:txBody>
      <dsp:txXfrm>
        <a:off x="2868385" y="2619934"/>
        <a:ext cx="2042773" cy="1268355"/>
      </dsp:txXfrm>
    </dsp:sp>
    <dsp:sp modelId="{43CE9BE2-72A3-4B13-B925-FAB67419D5DE}">
      <dsp:nvSpPr>
        <dsp:cNvPr id="0" name=""/>
        <dsp:cNvSpPr/>
      </dsp:nvSpPr>
      <dsp:spPr>
        <a:xfrm>
          <a:off x="5186362" y="2356518"/>
          <a:ext cx="2121693" cy="1347275"/>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AD864-82FC-4BD6-91A2-B92A1FDA3E8B}">
      <dsp:nvSpPr>
        <dsp:cNvPr id="0" name=""/>
        <dsp:cNvSpPr/>
      </dsp:nvSpPr>
      <dsp:spPr>
        <a:xfrm>
          <a:off x="5422106" y="2580474"/>
          <a:ext cx="2121693" cy="1347275"/>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BOD</a:t>
          </a:r>
        </a:p>
        <a:p>
          <a:pPr lvl="0" algn="ctr" defTabSz="933450">
            <a:lnSpc>
              <a:spcPct val="90000"/>
            </a:lnSpc>
            <a:spcBef>
              <a:spcPct val="0"/>
            </a:spcBef>
            <a:spcAft>
              <a:spcPct val="35000"/>
            </a:spcAft>
          </a:pPr>
          <a:r>
            <a:rPr lang="en-ZA" sz="2100" kern="1200" dirty="0" smtClean="0"/>
            <a:t>Matt </a:t>
          </a:r>
          <a:r>
            <a:rPr lang="en-ZA" sz="2100" kern="1200" dirty="0" err="1" smtClean="0"/>
            <a:t>Kielty</a:t>
          </a:r>
          <a:endParaRPr lang="en-ZA" sz="2100" kern="1200" dirty="0" smtClean="0"/>
        </a:p>
        <a:p>
          <a:pPr lvl="0" algn="ctr" defTabSz="933450">
            <a:lnSpc>
              <a:spcPct val="90000"/>
            </a:lnSpc>
            <a:spcBef>
              <a:spcPct val="0"/>
            </a:spcBef>
            <a:spcAft>
              <a:spcPct val="35000"/>
            </a:spcAft>
          </a:pPr>
          <a:r>
            <a:rPr lang="en-ZA" sz="2100" kern="1200" dirty="0" smtClean="0"/>
            <a:t>(Treasurer)</a:t>
          </a:r>
          <a:endParaRPr lang="en-ZA" sz="2100" kern="1200" dirty="0"/>
        </a:p>
      </dsp:txBody>
      <dsp:txXfrm>
        <a:off x="5461566" y="2619934"/>
        <a:ext cx="2042773" cy="1268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E9BF7-B57E-4E27-9E85-B7B758C53BE7}">
      <dsp:nvSpPr>
        <dsp:cNvPr id="0" name=""/>
        <dsp:cNvSpPr/>
      </dsp:nvSpPr>
      <dsp:spPr>
        <a:xfrm>
          <a:off x="3625481" y="1673621"/>
          <a:ext cx="1610608" cy="766503"/>
        </a:xfrm>
        <a:custGeom>
          <a:avLst/>
          <a:gdLst/>
          <a:ahLst/>
          <a:cxnLst/>
          <a:rect l="0" t="0" r="0" b="0"/>
          <a:pathLst>
            <a:path>
              <a:moveTo>
                <a:pt x="0" y="0"/>
              </a:moveTo>
              <a:lnTo>
                <a:pt x="0" y="522349"/>
              </a:lnTo>
              <a:lnTo>
                <a:pt x="1610608" y="522349"/>
              </a:lnTo>
              <a:lnTo>
                <a:pt x="1610608" y="76650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0066B3-6B64-4804-9CC8-A48AAD539064}">
      <dsp:nvSpPr>
        <dsp:cNvPr id="0" name=""/>
        <dsp:cNvSpPr/>
      </dsp:nvSpPr>
      <dsp:spPr>
        <a:xfrm>
          <a:off x="2014872" y="1673621"/>
          <a:ext cx="1610608" cy="766503"/>
        </a:xfrm>
        <a:custGeom>
          <a:avLst/>
          <a:gdLst/>
          <a:ahLst/>
          <a:cxnLst/>
          <a:rect l="0" t="0" r="0" b="0"/>
          <a:pathLst>
            <a:path>
              <a:moveTo>
                <a:pt x="1610608" y="0"/>
              </a:moveTo>
              <a:lnTo>
                <a:pt x="1610608" y="522349"/>
              </a:lnTo>
              <a:lnTo>
                <a:pt x="0" y="522349"/>
              </a:lnTo>
              <a:lnTo>
                <a:pt x="0" y="76650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43CCCD-84A8-4676-BCC4-3A596A3EEA0B}">
      <dsp:nvSpPr>
        <dsp:cNvPr id="0" name=""/>
        <dsp:cNvSpPr/>
      </dsp:nvSpPr>
      <dsp:spPr>
        <a:xfrm>
          <a:off x="2307710" y="52"/>
          <a:ext cx="2635541" cy="1673568"/>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4AA7B-10A7-45D3-90D2-7D4DEA071CD9}">
      <dsp:nvSpPr>
        <dsp:cNvPr id="0" name=""/>
        <dsp:cNvSpPr/>
      </dsp:nvSpPr>
      <dsp:spPr>
        <a:xfrm>
          <a:off x="2600548" y="278248"/>
          <a:ext cx="2635541" cy="1673568"/>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ZA" sz="1400" kern="1200" dirty="0" smtClean="0"/>
            <a:t>BOARD OF DIRECTORS</a:t>
          </a:r>
          <a:endParaRPr lang="en-ZA" sz="1400" kern="1200" dirty="0"/>
        </a:p>
      </dsp:txBody>
      <dsp:txXfrm>
        <a:off x="2649565" y="327265"/>
        <a:ext cx="2537507" cy="1575534"/>
      </dsp:txXfrm>
    </dsp:sp>
    <dsp:sp modelId="{AA23E719-5097-42A5-B4E9-F414338EA02D}">
      <dsp:nvSpPr>
        <dsp:cNvPr id="0" name=""/>
        <dsp:cNvSpPr/>
      </dsp:nvSpPr>
      <dsp:spPr>
        <a:xfrm>
          <a:off x="697101" y="2440124"/>
          <a:ext cx="2635541" cy="1673568"/>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DA006-8340-4179-8332-1EF399CACE00}">
      <dsp:nvSpPr>
        <dsp:cNvPr id="0" name=""/>
        <dsp:cNvSpPr/>
      </dsp:nvSpPr>
      <dsp:spPr>
        <a:xfrm>
          <a:off x="989939" y="2718320"/>
          <a:ext cx="2635541" cy="1673568"/>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ZA" sz="1400" kern="1200" dirty="0" smtClean="0"/>
            <a:t>1475 sub-committee</a:t>
          </a:r>
        </a:p>
        <a:p>
          <a:pPr lvl="0" algn="ctr" defTabSz="622300">
            <a:lnSpc>
              <a:spcPct val="90000"/>
            </a:lnSpc>
            <a:spcBef>
              <a:spcPct val="0"/>
            </a:spcBef>
            <a:spcAft>
              <a:spcPct val="35000"/>
            </a:spcAft>
          </a:pPr>
          <a:r>
            <a:rPr lang="en-ZA" sz="1400" kern="1200" dirty="0" err="1" smtClean="0"/>
            <a:t>Lizl</a:t>
          </a:r>
          <a:r>
            <a:rPr lang="en-ZA" sz="1400" kern="1200" dirty="0" smtClean="0"/>
            <a:t> Davel (Chair)</a:t>
          </a:r>
        </a:p>
        <a:p>
          <a:pPr lvl="0" algn="ctr" defTabSz="622300">
            <a:lnSpc>
              <a:spcPct val="90000"/>
            </a:lnSpc>
            <a:spcBef>
              <a:spcPct val="0"/>
            </a:spcBef>
            <a:spcAft>
              <a:spcPct val="35000"/>
            </a:spcAft>
          </a:pPr>
          <a:r>
            <a:rPr lang="en-ZA" sz="1400" kern="1200" dirty="0" smtClean="0"/>
            <a:t>John </a:t>
          </a:r>
          <a:r>
            <a:rPr lang="en-ZA" sz="1400" kern="1200" dirty="0" err="1" smtClean="0"/>
            <a:t>Caird</a:t>
          </a:r>
          <a:r>
            <a:rPr lang="en-ZA" sz="1400" kern="1200" dirty="0" smtClean="0"/>
            <a:t> (Vice chair)</a:t>
          </a:r>
        </a:p>
        <a:p>
          <a:pPr lvl="0" algn="ctr" defTabSz="622300">
            <a:lnSpc>
              <a:spcPct val="90000"/>
            </a:lnSpc>
            <a:spcBef>
              <a:spcPct val="0"/>
            </a:spcBef>
            <a:spcAft>
              <a:spcPct val="35000"/>
            </a:spcAft>
          </a:pPr>
          <a:r>
            <a:rPr lang="en-ZA" sz="1400" kern="1200" dirty="0" smtClean="0"/>
            <a:t>J </a:t>
          </a:r>
          <a:r>
            <a:rPr lang="en-ZA" sz="1400" kern="1200" dirty="0" err="1" smtClean="0"/>
            <a:t>J</a:t>
          </a:r>
          <a:r>
            <a:rPr lang="en-ZA" sz="1400" kern="1200" dirty="0" smtClean="0"/>
            <a:t> </a:t>
          </a:r>
          <a:r>
            <a:rPr lang="en-ZA" sz="1400" kern="1200" dirty="0" err="1" smtClean="0"/>
            <a:t>Scholtz</a:t>
          </a:r>
          <a:r>
            <a:rPr lang="en-ZA" sz="1400" kern="1200" dirty="0" smtClean="0"/>
            <a:t> (Treasurer)</a:t>
          </a:r>
        </a:p>
      </dsp:txBody>
      <dsp:txXfrm>
        <a:off x="1038956" y="2767337"/>
        <a:ext cx="2537507" cy="1575534"/>
      </dsp:txXfrm>
    </dsp:sp>
    <dsp:sp modelId="{43CE9BE2-72A3-4B13-B925-FAB67419D5DE}">
      <dsp:nvSpPr>
        <dsp:cNvPr id="0" name=""/>
        <dsp:cNvSpPr/>
      </dsp:nvSpPr>
      <dsp:spPr>
        <a:xfrm>
          <a:off x="3918318" y="2440124"/>
          <a:ext cx="2635541" cy="1673568"/>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AD864-82FC-4BD6-91A2-B92A1FDA3E8B}">
      <dsp:nvSpPr>
        <dsp:cNvPr id="0" name=""/>
        <dsp:cNvSpPr/>
      </dsp:nvSpPr>
      <dsp:spPr>
        <a:xfrm>
          <a:off x="4211156" y="2718320"/>
          <a:ext cx="2635541" cy="1673568"/>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ZA" sz="1400" kern="1200" dirty="0" smtClean="0"/>
        </a:p>
        <a:p>
          <a:pPr lvl="0" algn="ctr" defTabSz="622300">
            <a:lnSpc>
              <a:spcPct val="90000"/>
            </a:lnSpc>
            <a:spcBef>
              <a:spcPct val="0"/>
            </a:spcBef>
            <a:spcAft>
              <a:spcPct val="35000"/>
            </a:spcAft>
          </a:pPr>
          <a:r>
            <a:rPr lang="en-ZA" sz="1400" kern="1200" dirty="0" smtClean="0"/>
            <a:t>D &amp; GS sub-committee</a:t>
          </a:r>
        </a:p>
        <a:p>
          <a:pPr lvl="0" algn="ctr" defTabSz="622300">
            <a:lnSpc>
              <a:spcPct val="90000"/>
            </a:lnSpc>
            <a:spcBef>
              <a:spcPct val="0"/>
            </a:spcBef>
            <a:spcAft>
              <a:spcPct val="35000"/>
            </a:spcAft>
          </a:pPr>
          <a:r>
            <a:rPr lang="en-ZA" sz="1400" kern="1200" dirty="0" smtClean="0"/>
            <a:t>Laura Swart (Chair)</a:t>
          </a:r>
        </a:p>
        <a:p>
          <a:pPr lvl="0" algn="ctr" defTabSz="622300">
            <a:lnSpc>
              <a:spcPct val="90000"/>
            </a:lnSpc>
            <a:spcBef>
              <a:spcPct val="0"/>
            </a:spcBef>
            <a:spcAft>
              <a:spcPct val="35000"/>
            </a:spcAft>
          </a:pPr>
          <a:r>
            <a:rPr lang="en-ZA" sz="1400" kern="1200" dirty="0" smtClean="0"/>
            <a:t>Hans Davel (Vice chair)</a:t>
          </a:r>
        </a:p>
        <a:p>
          <a:pPr lvl="0" algn="ctr" defTabSz="622300">
            <a:lnSpc>
              <a:spcPct val="90000"/>
            </a:lnSpc>
            <a:spcBef>
              <a:spcPct val="0"/>
            </a:spcBef>
            <a:spcAft>
              <a:spcPct val="35000"/>
            </a:spcAft>
          </a:pPr>
          <a:r>
            <a:rPr lang="en-ZA" sz="1400" kern="1200" dirty="0" smtClean="0"/>
            <a:t>Nichola Allan (Treasurer)</a:t>
          </a:r>
        </a:p>
        <a:p>
          <a:pPr lvl="0" algn="ctr" defTabSz="622300">
            <a:lnSpc>
              <a:spcPct val="90000"/>
            </a:lnSpc>
            <a:spcBef>
              <a:spcPct val="0"/>
            </a:spcBef>
            <a:spcAft>
              <a:spcPct val="35000"/>
            </a:spcAft>
          </a:pPr>
          <a:endParaRPr lang="en-ZA" sz="1400" kern="1200" dirty="0" smtClean="0"/>
        </a:p>
      </dsp:txBody>
      <dsp:txXfrm>
        <a:off x="4260173" y="2767337"/>
        <a:ext cx="2537507" cy="15755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32" tIns="45716" rIns="91432" bIns="45716" rtlCol="0"/>
          <a:lstStyle>
            <a:lvl1pPr algn="l">
              <a:defRPr sz="1200"/>
            </a:lvl1pPr>
          </a:lstStyle>
          <a:p>
            <a:endParaRPr lang="en-ZA"/>
          </a:p>
        </p:txBody>
      </p:sp>
      <p:sp>
        <p:nvSpPr>
          <p:cNvPr id="3" name="Date Placeholder 2"/>
          <p:cNvSpPr>
            <a:spLocks noGrp="1"/>
          </p:cNvSpPr>
          <p:nvPr>
            <p:ph type="dt" sz="quarter" idx="1"/>
          </p:nvPr>
        </p:nvSpPr>
        <p:spPr>
          <a:xfrm>
            <a:off x="5622799" y="0"/>
            <a:ext cx="4301543" cy="339884"/>
          </a:xfrm>
          <a:prstGeom prst="rect">
            <a:avLst/>
          </a:prstGeom>
        </p:spPr>
        <p:txBody>
          <a:bodyPr vert="horz" lIns="91432" tIns="45716" rIns="91432" bIns="45716" rtlCol="0"/>
          <a:lstStyle>
            <a:lvl1pPr algn="r">
              <a:defRPr sz="1200"/>
            </a:lvl1pPr>
          </a:lstStyle>
          <a:p>
            <a:fld id="{3CF3D0E8-EB23-4949-B500-51160C813119}" type="datetimeFigureOut">
              <a:rPr lang="en-ZA" smtClean="0"/>
              <a:t>2017/03/20</a:t>
            </a:fld>
            <a:endParaRPr lang="en-ZA"/>
          </a:p>
        </p:txBody>
      </p:sp>
      <p:sp>
        <p:nvSpPr>
          <p:cNvPr id="4" name="Footer Placeholder 3"/>
          <p:cNvSpPr>
            <a:spLocks noGrp="1"/>
          </p:cNvSpPr>
          <p:nvPr>
            <p:ph type="ftr" sz="quarter" idx="2"/>
          </p:nvPr>
        </p:nvSpPr>
        <p:spPr>
          <a:xfrm>
            <a:off x="1" y="6456613"/>
            <a:ext cx="4301543" cy="339884"/>
          </a:xfrm>
          <a:prstGeom prst="rect">
            <a:avLst/>
          </a:prstGeom>
        </p:spPr>
        <p:txBody>
          <a:bodyPr vert="horz" lIns="91432" tIns="45716" rIns="91432" bIns="45716" rtlCol="0" anchor="b"/>
          <a:lstStyle>
            <a:lvl1pPr algn="l">
              <a:defRPr sz="1200"/>
            </a:lvl1pPr>
          </a:lstStyle>
          <a:p>
            <a:endParaRPr lang="en-ZA"/>
          </a:p>
        </p:txBody>
      </p:sp>
      <p:sp>
        <p:nvSpPr>
          <p:cNvPr id="5" name="Slide Number Placeholder 4"/>
          <p:cNvSpPr>
            <a:spLocks noGrp="1"/>
          </p:cNvSpPr>
          <p:nvPr>
            <p:ph type="sldNum" sz="quarter" idx="3"/>
          </p:nvPr>
        </p:nvSpPr>
        <p:spPr>
          <a:xfrm>
            <a:off x="5622799" y="6456613"/>
            <a:ext cx="4301543" cy="339884"/>
          </a:xfrm>
          <a:prstGeom prst="rect">
            <a:avLst/>
          </a:prstGeom>
        </p:spPr>
        <p:txBody>
          <a:bodyPr vert="horz" lIns="91432" tIns="45716" rIns="91432" bIns="45716" rtlCol="0" anchor="b"/>
          <a:lstStyle>
            <a:lvl1pPr algn="r">
              <a:defRPr sz="1200"/>
            </a:lvl1pPr>
          </a:lstStyle>
          <a:p>
            <a:fld id="{888B8F58-AAEF-4BB8-9238-EE83BC1A8926}" type="slidenum">
              <a:rPr lang="en-ZA" smtClean="0"/>
              <a:t>‹#›</a:t>
            </a:fld>
            <a:endParaRPr lang="en-ZA"/>
          </a:p>
        </p:txBody>
      </p:sp>
    </p:spTree>
    <p:extLst>
      <p:ext uri="{BB962C8B-B14F-4D97-AF65-F5344CB8AC3E}">
        <p14:creationId xmlns:p14="http://schemas.microsoft.com/office/powerpoint/2010/main" val="29252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32" tIns="45716" rIns="91432" bIns="45716" rtlCol="0"/>
          <a:lstStyle>
            <a:lvl1pPr algn="l">
              <a:defRPr sz="1200"/>
            </a:lvl1pPr>
          </a:lstStyle>
          <a:p>
            <a:endParaRPr lang="en-ZA"/>
          </a:p>
        </p:txBody>
      </p:sp>
      <p:sp>
        <p:nvSpPr>
          <p:cNvPr id="3" name="Date Placeholder 2"/>
          <p:cNvSpPr>
            <a:spLocks noGrp="1"/>
          </p:cNvSpPr>
          <p:nvPr>
            <p:ph type="dt" idx="1"/>
          </p:nvPr>
        </p:nvSpPr>
        <p:spPr>
          <a:xfrm>
            <a:off x="5622799" y="0"/>
            <a:ext cx="4301543" cy="339884"/>
          </a:xfrm>
          <a:prstGeom prst="rect">
            <a:avLst/>
          </a:prstGeom>
        </p:spPr>
        <p:txBody>
          <a:bodyPr vert="horz" lIns="91432" tIns="45716" rIns="91432" bIns="45716" rtlCol="0"/>
          <a:lstStyle>
            <a:lvl1pPr algn="r">
              <a:defRPr sz="1200"/>
            </a:lvl1pPr>
          </a:lstStyle>
          <a:p>
            <a:fld id="{5C41432F-D2FB-4C16-93CC-B39A27F529E3}" type="datetimeFigureOut">
              <a:rPr lang="en-ZA" smtClean="0"/>
              <a:t>2017/03/20</a:t>
            </a:fld>
            <a:endParaRPr lang="en-ZA"/>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32" tIns="45716" rIns="91432" bIns="45716" rtlCol="0" anchor="ctr"/>
          <a:lstStyle/>
          <a:p>
            <a:endParaRPr lang="en-ZA"/>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6456613"/>
            <a:ext cx="4301543" cy="339884"/>
          </a:xfrm>
          <a:prstGeom prst="rect">
            <a:avLst/>
          </a:prstGeom>
        </p:spPr>
        <p:txBody>
          <a:bodyPr vert="horz" lIns="91432" tIns="45716" rIns="91432" bIns="45716" rtlCol="0" anchor="b"/>
          <a:lstStyle>
            <a:lvl1pPr algn="l">
              <a:defRPr sz="1200"/>
            </a:lvl1pPr>
          </a:lstStyle>
          <a:p>
            <a:endParaRPr lang="en-ZA"/>
          </a:p>
        </p:txBody>
      </p:sp>
      <p:sp>
        <p:nvSpPr>
          <p:cNvPr id="7" name="Slide Number Placeholder 6"/>
          <p:cNvSpPr>
            <a:spLocks noGrp="1"/>
          </p:cNvSpPr>
          <p:nvPr>
            <p:ph type="sldNum" sz="quarter" idx="5"/>
          </p:nvPr>
        </p:nvSpPr>
        <p:spPr>
          <a:xfrm>
            <a:off x="5622799" y="6456613"/>
            <a:ext cx="4301543" cy="339884"/>
          </a:xfrm>
          <a:prstGeom prst="rect">
            <a:avLst/>
          </a:prstGeom>
        </p:spPr>
        <p:txBody>
          <a:bodyPr vert="horz" lIns="91432" tIns="45716" rIns="91432" bIns="45716" rtlCol="0" anchor="b"/>
          <a:lstStyle>
            <a:lvl1pPr algn="r">
              <a:defRPr sz="1200"/>
            </a:lvl1pPr>
          </a:lstStyle>
          <a:p>
            <a:fld id="{00548AD5-2E74-4E3F-8348-DDD8A64A2067}" type="slidenum">
              <a:rPr lang="en-ZA" smtClean="0"/>
              <a:t>‹#›</a:t>
            </a:fld>
            <a:endParaRPr lang="en-ZA"/>
          </a:p>
        </p:txBody>
      </p:sp>
    </p:spTree>
    <p:extLst>
      <p:ext uri="{BB962C8B-B14F-4D97-AF65-F5344CB8AC3E}">
        <p14:creationId xmlns:p14="http://schemas.microsoft.com/office/powerpoint/2010/main" val="95411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0548AD5-2E74-4E3F-8348-DDD8A64A2067}" type="slidenum">
              <a:rPr lang="en-ZA" smtClean="0"/>
              <a:t>19</a:t>
            </a:fld>
            <a:endParaRPr lang="en-ZA"/>
          </a:p>
        </p:txBody>
      </p:sp>
    </p:spTree>
    <p:extLst>
      <p:ext uri="{BB962C8B-B14F-4D97-AF65-F5344CB8AC3E}">
        <p14:creationId xmlns:p14="http://schemas.microsoft.com/office/powerpoint/2010/main" val="304288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Heat detectors are generally</a:t>
            </a:r>
            <a:r>
              <a:rPr lang="en-ZA" baseline="0" dirty="0" smtClean="0"/>
              <a:t> less sensitive to most fires, as they need to sense significant heat, however they can be useful in detecting clean burning fires that don’t produce smoke.  They can be useful in environmental conditions where other detectors would create false alarms, </a:t>
            </a:r>
            <a:r>
              <a:rPr lang="en-ZA" baseline="0" dirty="0" err="1" smtClean="0"/>
              <a:t>eg</a:t>
            </a:r>
            <a:r>
              <a:rPr lang="en-ZA" baseline="0" dirty="0" smtClean="0"/>
              <a:t> kitchens, boilers, car parks.</a:t>
            </a:r>
            <a:endParaRPr lang="en-ZA" dirty="0"/>
          </a:p>
        </p:txBody>
      </p:sp>
      <p:sp>
        <p:nvSpPr>
          <p:cNvPr id="4" name="Slide Number Placeholder 3"/>
          <p:cNvSpPr>
            <a:spLocks noGrp="1"/>
          </p:cNvSpPr>
          <p:nvPr>
            <p:ph type="sldNum" sz="quarter" idx="10"/>
          </p:nvPr>
        </p:nvSpPr>
        <p:spPr/>
        <p:txBody>
          <a:bodyPr/>
          <a:lstStyle/>
          <a:p>
            <a:fld id="{00548AD5-2E74-4E3F-8348-DDD8A64A2067}" type="slidenum">
              <a:rPr lang="en-ZA" smtClean="0"/>
              <a:t>31</a:t>
            </a:fld>
            <a:endParaRPr lang="en-ZA"/>
          </a:p>
        </p:txBody>
      </p:sp>
    </p:spTree>
    <p:extLst>
      <p:ext uri="{BB962C8B-B14F-4D97-AF65-F5344CB8AC3E}">
        <p14:creationId xmlns:p14="http://schemas.microsoft.com/office/powerpoint/2010/main" val="72370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lgn="ctr">
              <a:defRPr sz="4800">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762000" y="4724400"/>
            <a:ext cx="7543800" cy="990600"/>
          </a:xfrm>
        </p:spPr>
        <p:txBody>
          <a:bodyPr anchor="t" anchorCtr="0">
            <a:normAutofit/>
          </a:bodyPr>
          <a:lstStyle>
            <a:lvl1pPr marL="0" indent="0" algn="ctr">
              <a:buNone/>
              <a:defRPr sz="2800">
                <a:solidFill>
                  <a:schemeClr val="tx2"/>
                </a:solidFill>
                <a:effectLst>
                  <a:outerShdw blurRad="38100" dist="38100" dir="2700000" algn="tl">
                    <a:srgbClr val="000000">
                      <a:alpha val="43137"/>
                    </a:srgbClr>
                  </a:outerShdw>
                </a:effectLst>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8" name="Footer Placeholder 7"/>
          <p:cNvSpPr>
            <a:spLocks noGrp="1"/>
          </p:cNvSpPr>
          <p:nvPr>
            <p:ph type="ftr" sz="quarter" idx="11"/>
          </p:nvPr>
        </p:nvSpPr>
        <p:spPr>
          <a:xfrm>
            <a:off x="761999" y="6208776"/>
            <a:ext cx="4873869" cy="365125"/>
          </a:xfrm>
          <a:prstGeom prst="rect">
            <a:avLst/>
          </a:prstGeom>
        </p:spPr>
        <p:txBody>
          <a:bodyPr/>
          <a:lstStyle/>
          <a:p>
            <a:endParaRPr lang="en-ZA"/>
          </a:p>
        </p:txBody>
      </p:sp>
      <p:sp>
        <p:nvSpPr>
          <p:cNvPr id="9" name="Slide Number Placeholder 8"/>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a:lvl1pPr>
          </a:lstStyle>
          <a:p>
            <a:r>
              <a:rPr lang="en-US" dirty="0"/>
              <a:t>Click to edit Master title style</a:t>
            </a:r>
          </a:p>
        </p:txBody>
      </p:sp>
      <p:sp>
        <p:nvSpPr>
          <p:cNvPr id="3" name="Date Placeholder 2"/>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4" name="Footer Placeholder 3"/>
          <p:cNvSpPr>
            <a:spLocks noGrp="1"/>
          </p:cNvSpPr>
          <p:nvPr>
            <p:ph type="ftr" sz="quarter" idx="11"/>
          </p:nvPr>
        </p:nvSpPr>
        <p:spPr>
          <a:xfrm>
            <a:off x="761999" y="6208776"/>
            <a:ext cx="4873869" cy="365125"/>
          </a:xfrm>
          <a:prstGeom prst="rect">
            <a:avLst/>
          </a:prstGeom>
        </p:spPr>
        <p:txBody>
          <a:bodyPr/>
          <a:lstStyle/>
          <a:p>
            <a:endParaRPr lang="en-ZA"/>
          </a:p>
        </p:txBody>
      </p:sp>
      <p:sp>
        <p:nvSpPr>
          <p:cNvPr id="5" name="Slide Number Placeholder 4"/>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3" name="Footer Placeholder 2"/>
          <p:cNvSpPr>
            <a:spLocks noGrp="1"/>
          </p:cNvSpPr>
          <p:nvPr>
            <p:ph type="ftr" sz="quarter" idx="11"/>
          </p:nvPr>
        </p:nvSpPr>
        <p:spPr>
          <a:xfrm>
            <a:off x="761999" y="6208776"/>
            <a:ext cx="4873869" cy="365125"/>
          </a:xfrm>
          <a:prstGeom prst="rect">
            <a:avLst/>
          </a:prstGeom>
        </p:spPr>
        <p:txBody>
          <a:bodyPr/>
          <a:lstStyle/>
          <a:p>
            <a:endParaRPr lang="en-ZA"/>
          </a:p>
        </p:txBody>
      </p:sp>
      <p:sp>
        <p:nvSpPr>
          <p:cNvPr id="4" name="Slide Number Placeholder 3"/>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32524962-8C0F-460B-AC5C-5E7162CA73D3}" type="datetimeFigureOut">
              <a:rPr lang="en-ZA" smtClean="0"/>
              <a:t>2017/03/20</a:t>
            </a:fld>
            <a:endParaRPr lang="en-ZA"/>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0CA41964-ADE8-486B-A7B5-E04CD356F8ED}" type="slidenum">
              <a:rPr lang="en-ZA" smtClean="0"/>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9722" y="685800"/>
            <a:ext cx="7561317" cy="819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759722" y="1556792"/>
            <a:ext cx="7543800" cy="3967336"/>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p:cNvSpPr txBox="1">
            <a:spLocks/>
          </p:cNvSpPr>
          <p:nvPr userDrawn="1"/>
        </p:nvSpPr>
        <p:spPr>
          <a:xfrm>
            <a:off x="609600" y="6165304"/>
            <a:ext cx="7772400" cy="365125"/>
          </a:xfrm>
          <a:prstGeom prst="rect">
            <a:avLst/>
          </a:prstGeom>
        </p:spPr>
        <p:txBody>
          <a:bodyPr/>
          <a:lstStyle>
            <a:defPPr>
              <a:defRPr lang="en-US"/>
            </a:defPPr>
            <a:lvl1pPr marL="0" algn="r" defTabSz="457200" rtl="0" eaLnBrk="1" latinLnBrk="0" hangingPunct="1">
              <a:defRPr sz="1200" b="1" i="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i="0" dirty="0">
                <a:solidFill>
                  <a:schemeClr val="tx1">
                    <a:lumMod val="85000"/>
                    <a:lumOff val="15000"/>
                  </a:schemeClr>
                </a:solidFill>
                <a:latin typeface="Century Gothic" panose="020B0502020202020204" pitchFamily="34" charset="0"/>
              </a:rPr>
              <a:t>FIRE DETECTION AND GAS SUPPRESSION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2800" b="0" kern="1200">
          <a:solidFill>
            <a:schemeClr val="tx1">
              <a:lumMod val="85000"/>
              <a:lumOff val="15000"/>
            </a:schemeClr>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ct val="20000"/>
        </a:spcBef>
        <a:buClr>
          <a:schemeClr val="accent1"/>
        </a:buClr>
        <a:buFont typeface="Arial" pitchFamily="34" charset="0"/>
        <a:buNone/>
        <a:defRPr sz="2400" b="1" kern="1200">
          <a:solidFill>
            <a:schemeClr val="tx2"/>
          </a:solidFill>
          <a:latin typeface="Century Gothic" panose="020B0502020202020204" pitchFamily="34" charset="0"/>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Century Gothic" panose="020B0502020202020204" pitchFamily="34" charset="0"/>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Century Gothic" panose="020B0502020202020204" pitchFamily="34" charset="0"/>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Century Gothic" panose="020B0502020202020204" pitchFamily="34" charset="0"/>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Century Gothic" panose="020B0502020202020204" pitchFamily="34" charset="0"/>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QCCF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800" y="188640"/>
            <a:ext cx="3400425" cy="2495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lstStyle/>
          <a:p>
            <a:r>
              <a:rPr lang="en-ZA" dirty="0" smtClean="0"/>
              <a:t>2017  ROADSHOW</a:t>
            </a:r>
            <a:br>
              <a:rPr lang="en-ZA" dirty="0" smtClean="0"/>
            </a:br>
            <a:r>
              <a:rPr lang="en-ZA" dirty="0" smtClean="0"/>
              <a:t>Cape </a:t>
            </a:r>
            <a:r>
              <a:rPr lang="en-ZA" dirty="0"/>
              <a:t>Town</a:t>
            </a:r>
            <a:br>
              <a:rPr lang="en-ZA" dirty="0"/>
            </a:br>
            <a:endParaRPr lang="en-ZA" dirty="0"/>
          </a:p>
        </p:txBody>
      </p:sp>
      <p:sp>
        <p:nvSpPr>
          <p:cNvPr id="6" name="Subtitle 5"/>
          <p:cNvSpPr>
            <a:spLocks noGrp="1"/>
          </p:cNvSpPr>
          <p:nvPr>
            <p:ph type="subTitle" idx="1"/>
          </p:nvPr>
        </p:nvSpPr>
        <p:spPr>
          <a:xfrm>
            <a:off x="762000" y="5013176"/>
            <a:ext cx="7543800" cy="701824"/>
          </a:xfrm>
        </p:spPr>
        <p:txBody>
          <a:bodyPr>
            <a:normAutofit/>
          </a:bodyPr>
          <a:lstStyle/>
          <a:p>
            <a:r>
              <a:rPr lang="en-ZA" dirty="0"/>
              <a:t>FIRE DETECTION AND GAS </a:t>
            </a:r>
            <a:r>
              <a:rPr lang="en-ZA" dirty="0" smtClean="0"/>
              <a:t>SUPPRESSION</a:t>
            </a:r>
            <a:endParaRPr lang="en-ZA" dirty="0"/>
          </a:p>
        </p:txBody>
      </p:sp>
    </p:spTree>
    <p:extLst>
      <p:ext uri="{BB962C8B-B14F-4D97-AF65-F5344CB8AC3E}">
        <p14:creationId xmlns:p14="http://schemas.microsoft.com/office/powerpoint/2010/main" val="1171694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NEW CARDS</a:t>
            </a:r>
          </a:p>
        </p:txBody>
      </p:sp>
      <p:sp>
        <p:nvSpPr>
          <p:cNvPr id="3" name="Content Placeholder 2"/>
          <p:cNvSpPr txBox="1">
            <a:spLocks/>
          </p:cNvSpPr>
          <p:nvPr/>
        </p:nvSpPr>
        <p:spPr>
          <a:xfrm>
            <a:off x="514350" y="4465321"/>
            <a:ext cx="8115300" cy="963929"/>
          </a:xfrm>
          <a:prstGeom prst="rect">
            <a:avLst/>
          </a:prstGeom>
          <a:solidFill>
            <a:schemeClr val="bg2">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ZA" sz="1650" b="1" dirty="0">
                <a:solidFill>
                  <a:srgbClr val="FEFE00"/>
                </a:solidFill>
                <a:latin typeface="Century Gothic" panose="020B0502020202020204" pitchFamily="34" charset="0"/>
              </a:rPr>
              <a:t>YELLOW</a:t>
            </a:r>
            <a:r>
              <a:rPr lang="en-ZA" sz="1650" dirty="0">
                <a:latin typeface="Century Gothic" panose="020B0502020202020204" pitchFamily="34" charset="0"/>
              </a:rPr>
              <a:t>	–	Fire Detection &amp; Gas Suppression</a:t>
            </a:r>
          </a:p>
          <a:p>
            <a:r>
              <a:rPr lang="en-ZA" sz="1650" b="1" dirty="0">
                <a:solidFill>
                  <a:srgbClr val="00B050"/>
                </a:solidFill>
                <a:latin typeface="Century Gothic" panose="020B0502020202020204" pitchFamily="34" charset="0"/>
              </a:rPr>
              <a:t>GREEN</a:t>
            </a:r>
            <a:r>
              <a:rPr lang="en-ZA" sz="1650" dirty="0">
                <a:latin typeface="Century Gothic" panose="020B0502020202020204" pitchFamily="34" charset="0"/>
              </a:rPr>
              <a:t>		–	Gas Suppression</a:t>
            </a:r>
          </a:p>
          <a:p>
            <a:r>
              <a:rPr lang="en-GB" sz="1650" b="1" dirty="0">
                <a:solidFill>
                  <a:srgbClr val="C00000"/>
                </a:solidFill>
                <a:latin typeface="Century Gothic" panose="020B0502020202020204" pitchFamily="34" charset="0"/>
              </a:rPr>
              <a:t>RED</a:t>
            </a:r>
            <a:r>
              <a:rPr lang="en-ZA" sz="1650" b="1" dirty="0">
                <a:solidFill>
                  <a:srgbClr val="C00000"/>
                </a:solidFill>
                <a:latin typeface="Century Gothic" panose="020B0502020202020204" pitchFamily="34" charset="0"/>
              </a:rPr>
              <a:t>	</a:t>
            </a:r>
            <a:r>
              <a:rPr lang="en-ZA" sz="1650" dirty="0">
                <a:latin typeface="Century Gothic" panose="020B0502020202020204" pitchFamily="34" charset="0"/>
              </a:rPr>
              <a:t>	–	Fire Detection</a:t>
            </a:r>
            <a:endParaRPr lang="en-GB" sz="1650" dirty="0">
              <a:latin typeface="Century Gothic" panose="020B0502020202020204" pitchFamily="34"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597641"/>
            <a:ext cx="2736305" cy="1709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2158" y="1529630"/>
            <a:ext cx="2736305" cy="1709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2531481"/>
            <a:ext cx="2736305" cy="1709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1839" y="1529630"/>
            <a:ext cx="2736305" cy="1709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97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8855" y="1967947"/>
            <a:ext cx="5149637" cy="2016224"/>
          </a:xfrm>
          <a:prstGeom prst="rect">
            <a:avLst/>
          </a:prstGeom>
        </p:spPr>
      </p:pic>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sp>
        <p:nvSpPr>
          <p:cNvPr id="4" name="Content Placeholder 3"/>
          <p:cNvSpPr>
            <a:spLocks noGrp="1"/>
          </p:cNvSpPr>
          <p:nvPr>
            <p:ph idx="1"/>
          </p:nvPr>
        </p:nvSpPr>
        <p:spPr>
          <a:xfrm>
            <a:off x="759722" y="1556792"/>
            <a:ext cx="7543800" cy="4392488"/>
          </a:xfrm>
        </p:spPr>
        <p:txBody>
          <a:bodyPr>
            <a:normAutofit/>
          </a:bodyPr>
          <a:lstStyle/>
          <a:p>
            <a:pPr algn="ctr"/>
            <a:r>
              <a:rPr lang="en-ZA" sz="2000" dirty="0" smtClean="0"/>
              <a:t>Next step: Formalise training</a:t>
            </a:r>
          </a:p>
          <a:p>
            <a:pPr algn="ctr"/>
            <a:endParaRPr lang="en-ZA" sz="2000" dirty="0"/>
          </a:p>
          <a:p>
            <a:pPr algn="ctr"/>
            <a:endParaRPr lang="en-ZA" sz="2200" b="0" dirty="0" smtClean="0"/>
          </a:p>
          <a:p>
            <a:pPr algn="ctr"/>
            <a:endParaRPr lang="en-ZA" sz="2200" b="0" dirty="0"/>
          </a:p>
          <a:p>
            <a:pPr algn="ctr"/>
            <a:endParaRPr lang="en-ZA" sz="2200" b="0" dirty="0" smtClean="0"/>
          </a:p>
          <a:p>
            <a:pPr algn="ctr"/>
            <a:endParaRPr lang="en-ZA" sz="2200" b="0" dirty="0"/>
          </a:p>
          <a:p>
            <a:pPr algn="ctr"/>
            <a:r>
              <a:rPr lang="en-ZA" sz="2200" b="0" dirty="0" smtClean="0"/>
              <a:t>established </a:t>
            </a:r>
            <a:r>
              <a:rPr lang="en-ZA" sz="2200" b="0" dirty="0"/>
              <a:t>in terms of the Skills Development Act.  It's role is to oversee the design, implementation, assessment and certification of occupational qualifications on the Occupational Qualifications Sub-Framework (OQSF).</a:t>
            </a:r>
          </a:p>
        </p:txBody>
      </p:sp>
    </p:spTree>
    <p:extLst>
      <p:ext uri="{BB962C8B-B14F-4D97-AF65-F5344CB8AC3E}">
        <p14:creationId xmlns:p14="http://schemas.microsoft.com/office/powerpoint/2010/main" val="7039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smtClean="0"/>
              <a:t>Questions</a:t>
            </a:r>
            <a:endParaRPr lang="en-ZA" dirty="0"/>
          </a:p>
        </p:txBody>
      </p:sp>
    </p:spTree>
    <p:extLst>
      <p:ext uri="{BB962C8B-B14F-4D97-AF65-F5344CB8AC3E}">
        <p14:creationId xmlns:p14="http://schemas.microsoft.com/office/powerpoint/2010/main" val="97116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80" y="1434162"/>
            <a:ext cx="8056497" cy="469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ZA" dirty="0"/>
              <a:t>FIRE DETECTION</a:t>
            </a:r>
            <a:br>
              <a:rPr lang="en-ZA" dirty="0"/>
            </a:br>
            <a:r>
              <a:rPr lang="en-ZA" sz="1800" dirty="0" err="1"/>
              <a:t>SAQCC</a:t>
            </a:r>
            <a:r>
              <a:rPr lang="en-ZA" sz="1800" dirty="0"/>
              <a:t> FIRE – fire detection training courses</a:t>
            </a:r>
            <a:endParaRPr lang="en-Z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611959"/>
            <a:ext cx="12954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904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2" y="1667721"/>
            <a:ext cx="8822041" cy="368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ZA" dirty="0" smtClean="0"/>
              <a:t>GAS SUPPRESSION</a:t>
            </a:r>
            <a:r>
              <a:rPr lang="en-ZA" dirty="0"/>
              <a:t/>
            </a:r>
            <a:br>
              <a:rPr lang="en-ZA" dirty="0"/>
            </a:br>
            <a:r>
              <a:rPr lang="en-ZA" sz="1800" dirty="0"/>
              <a:t>SAQCC FIRE – gas suppression training courses</a:t>
            </a:r>
            <a:endParaRPr lang="en-ZA" dirty="0"/>
          </a:p>
        </p:txBody>
      </p:sp>
      <p:pic>
        <p:nvPicPr>
          <p:cNvPr id="2050" name="Picture 2" descr="C:\Users\Laura\AppData\Local\Microsoft\Windows\Temporary Internet Files\Content.IE5\IKCXVOK4\Tick-r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9408" y="3465573"/>
            <a:ext cx="285080" cy="269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aura\AppData\Local\Microsoft\Windows\Temporary Internet Files\Content.IE5\IKCXVOK4\Tick-r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708920"/>
            <a:ext cx="285080" cy="269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aura\AppData\Local\Microsoft\Windows\Temporary Internet Files\Content.IE5\IKCXVOK4\Tick-r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512036"/>
            <a:ext cx="285080" cy="269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Laura\AppData\Local\Microsoft\Windows\Temporary Internet Files\Content.IE5\IKCXVOK4\Tick-r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916" y="2708920"/>
            <a:ext cx="285080" cy="26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70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Gas Registration</a:t>
            </a:r>
            <a:endParaRPr lang="en-ZA" dirty="0"/>
          </a:p>
        </p:txBody>
      </p:sp>
      <p:sp>
        <p:nvSpPr>
          <p:cNvPr id="3" name="Content Placeholder 2"/>
          <p:cNvSpPr>
            <a:spLocks noGrp="1"/>
          </p:cNvSpPr>
          <p:nvPr>
            <p:ph idx="1"/>
          </p:nvPr>
        </p:nvSpPr>
        <p:spPr/>
        <p:txBody>
          <a:bodyPr/>
          <a:lstStyle/>
          <a:p>
            <a:r>
              <a:rPr lang="en-ZA" dirty="0" smtClean="0"/>
              <a:t>As the courses aren’t available for all of the Gas Suppression categories registration is still currently done via assessment tests. </a:t>
            </a:r>
          </a:p>
          <a:p>
            <a:endParaRPr lang="en-ZA" dirty="0"/>
          </a:p>
          <a:p>
            <a:r>
              <a:rPr lang="en-ZA" dirty="0" smtClean="0"/>
              <a:t>These are arranged in the main cities throughout the year.</a:t>
            </a:r>
            <a:endParaRPr lang="en-ZA" dirty="0"/>
          </a:p>
        </p:txBody>
      </p:sp>
    </p:spTree>
    <p:extLst>
      <p:ext uri="{BB962C8B-B14F-4D97-AF65-F5344CB8AC3E}">
        <p14:creationId xmlns:p14="http://schemas.microsoft.com/office/powerpoint/2010/main" val="75700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smtClean="0"/>
              <a:t>Questions</a:t>
            </a:r>
            <a:endParaRPr lang="en-ZA" dirty="0"/>
          </a:p>
        </p:txBody>
      </p:sp>
    </p:spTree>
    <p:extLst>
      <p:ext uri="{BB962C8B-B14F-4D97-AF65-F5344CB8AC3E}">
        <p14:creationId xmlns:p14="http://schemas.microsoft.com/office/powerpoint/2010/main" val="2184968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Fundamentals of SANS10139</a:t>
            </a:r>
            <a:endParaRPr lang="en-ZA" dirty="0"/>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ZA" dirty="0" smtClean="0"/>
              <a:t>Categories</a:t>
            </a:r>
          </a:p>
          <a:p>
            <a:pPr marL="342900" indent="-342900">
              <a:buFont typeface="Arial" panose="020B0604020202020204" pitchFamily="34" charset="0"/>
              <a:buChar char="•"/>
            </a:pPr>
            <a:r>
              <a:rPr lang="en-ZA" dirty="0" smtClean="0"/>
              <a:t>Cabling</a:t>
            </a:r>
          </a:p>
          <a:p>
            <a:pPr marL="342900" indent="-342900">
              <a:buFont typeface="Arial" panose="020B0604020202020204" pitchFamily="34" charset="0"/>
              <a:buChar char="•"/>
            </a:pPr>
            <a:r>
              <a:rPr lang="en-ZA" dirty="0" smtClean="0"/>
              <a:t>Detection applications</a:t>
            </a:r>
            <a:endParaRPr lang="en-ZA" dirty="0"/>
          </a:p>
        </p:txBody>
      </p:sp>
    </p:spTree>
    <p:extLst>
      <p:ext uri="{BB962C8B-B14F-4D97-AF65-F5344CB8AC3E}">
        <p14:creationId xmlns:p14="http://schemas.microsoft.com/office/powerpoint/2010/main" val="347585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System Categories</a:t>
            </a:r>
            <a:endParaRPr lang="en-ZA" dirty="0"/>
          </a:p>
        </p:txBody>
      </p:sp>
      <p:sp>
        <p:nvSpPr>
          <p:cNvPr id="3" name="Content Placeholder 2"/>
          <p:cNvSpPr>
            <a:spLocks noGrp="1"/>
          </p:cNvSpPr>
          <p:nvPr>
            <p:ph idx="1"/>
          </p:nvPr>
        </p:nvSpPr>
        <p:spPr/>
        <p:txBody>
          <a:bodyPr/>
          <a:lstStyle/>
          <a:p>
            <a:r>
              <a:rPr lang="en-ZA" dirty="0" smtClean="0"/>
              <a:t>SANS 10139 defines 8 categories of systems consisting of 3 main divisions</a:t>
            </a:r>
          </a:p>
          <a:p>
            <a:endParaRPr lang="en-ZA" dirty="0"/>
          </a:p>
          <a:p>
            <a:pPr marL="342900" indent="-342900">
              <a:buFont typeface="Arial" panose="020B0604020202020204" pitchFamily="34" charset="0"/>
              <a:buChar char="•"/>
            </a:pPr>
            <a:r>
              <a:rPr lang="en-ZA" b="0" dirty="0" smtClean="0"/>
              <a:t>Manual systems (M)</a:t>
            </a:r>
          </a:p>
          <a:p>
            <a:pPr marL="342900" indent="-342900">
              <a:buFont typeface="Arial" panose="020B0604020202020204" pitchFamily="34" charset="0"/>
              <a:buChar char="•"/>
            </a:pPr>
            <a:r>
              <a:rPr lang="en-ZA" b="0" dirty="0" smtClean="0"/>
              <a:t>Protection Life (L)</a:t>
            </a:r>
          </a:p>
          <a:p>
            <a:pPr marL="342900" indent="-342900">
              <a:buFont typeface="Arial" panose="020B0604020202020204" pitchFamily="34" charset="0"/>
              <a:buChar char="•"/>
            </a:pPr>
            <a:r>
              <a:rPr lang="en-ZA" b="0" dirty="0" smtClean="0"/>
              <a:t>Protection of property (P)</a:t>
            </a:r>
          </a:p>
          <a:p>
            <a:pPr marL="342900" indent="-342900">
              <a:buFont typeface="Arial" panose="020B0604020202020204" pitchFamily="34" charset="0"/>
              <a:buChar char="•"/>
            </a:pPr>
            <a:endParaRPr lang="en-ZA" dirty="0"/>
          </a:p>
          <a:p>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3212976"/>
            <a:ext cx="2143125" cy="2143125"/>
          </a:xfrm>
          <a:prstGeom prst="rect">
            <a:avLst/>
          </a:prstGeom>
        </p:spPr>
      </p:pic>
    </p:spTree>
    <p:extLst>
      <p:ext uri="{BB962C8B-B14F-4D97-AF65-F5344CB8AC3E}">
        <p14:creationId xmlns:p14="http://schemas.microsoft.com/office/powerpoint/2010/main" val="193900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Categories – Life Protection</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2484951"/>
              </p:ext>
            </p:extLst>
          </p:nvPr>
        </p:nvGraphicFramePr>
        <p:xfrm>
          <a:off x="755576" y="1373916"/>
          <a:ext cx="7556004" cy="4180227"/>
        </p:xfrm>
        <a:graphic>
          <a:graphicData uri="http://schemas.openxmlformats.org/drawingml/2006/table">
            <a:tbl>
              <a:tblPr firstRow="1" bandRow="1">
                <a:tableStyleId>{5C22544A-7EE6-4342-B048-85BDC9FD1C3A}</a:tableStyleId>
              </a:tblPr>
              <a:tblGrid>
                <a:gridCol w="800128"/>
                <a:gridCol w="4739653"/>
                <a:gridCol w="2016223"/>
              </a:tblGrid>
              <a:tr h="539969">
                <a:tc>
                  <a:txBody>
                    <a:bodyPr/>
                    <a:lstStyle/>
                    <a:p>
                      <a:r>
                        <a:rPr lang="en-ZA" dirty="0" smtClean="0">
                          <a:latin typeface="Arial Black" panose="020B0A04020102020204" pitchFamily="34" charset="0"/>
                        </a:rPr>
                        <a:t>Cat</a:t>
                      </a:r>
                      <a:endParaRPr lang="en-ZA" dirty="0">
                        <a:latin typeface="Arial Black" panose="020B0A04020102020204" pitchFamily="34" charset="0"/>
                      </a:endParaRPr>
                    </a:p>
                  </a:txBody>
                  <a:tcPr/>
                </a:tc>
                <a:tc>
                  <a:txBody>
                    <a:bodyPr/>
                    <a:lstStyle/>
                    <a:p>
                      <a:r>
                        <a:rPr lang="en-ZA" dirty="0" smtClean="0">
                          <a:latin typeface="Arial Black" panose="020B0A04020102020204" pitchFamily="34" charset="0"/>
                        </a:rPr>
                        <a:t>Activation Method</a:t>
                      </a:r>
                      <a:endParaRPr lang="en-ZA" dirty="0">
                        <a:latin typeface="Arial Black" panose="020B0A04020102020204" pitchFamily="34" charset="0"/>
                      </a:endParaRPr>
                    </a:p>
                  </a:txBody>
                  <a:tcPr/>
                </a:tc>
                <a:tc>
                  <a:txBody>
                    <a:bodyPr/>
                    <a:lstStyle/>
                    <a:p>
                      <a:r>
                        <a:rPr lang="en-ZA" dirty="0" smtClean="0">
                          <a:latin typeface="Arial Black" panose="020B0A04020102020204" pitchFamily="34" charset="0"/>
                        </a:rPr>
                        <a:t>Alarm Devices</a:t>
                      </a:r>
                      <a:endParaRPr lang="en-ZA" dirty="0">
                        <a:latin typeface="Arial Black" panose="020B0A04020102020204" pitchFamily="34" charset="0"/>
                      </a:endParaRPr>
                    </a:p>
                  </a:txBody>
                  <a:tcPr/>
                </a:tc>
              </a:tr>
              <a:tr h="539969">
                <a:tc>
                  <a:txBody>
                    <a:bodyPr/>
                    <a:lstStyle/>
                    <a:p>
                      <a:r>
                        <a:rPr lang="en-ZA" dirty="0" smtClean="0">
                          <a:solidFill>
                            <a:srgbClr val="FF0000"/>
                          </a:solidFill>
                          <a:latin typeface="Arial" panose="020B0604020202020204" pitchFamily="34" charset="0"/>
                          <a:cs typeface="Arial" panose="020B0604020202020204" pitchFamily="34" charset="0"/>
                        </a:rPr>
                        <a:t>M</a:t>
                      </a:r>
                      <a:endParaRPr lang="en-ZA" dirty="0">
                        <a:solidFill>
                          <a:srgbClr val="FF0000"/>
                        </a:solidFill>
                        <a:latin typeface="Arial" panose="020B0604020202020204" pitchFamily="34" charset="0"/>
                        <a:cs typeface="Arial" panose="020B0604020202020204" pitchFamily="34" charset="0"/>
                      </a:endParaRPr>
                    </a:p>
                  </a:txBody>
                  <a:tcPr/>
                </a:tc>
                <a:tc>
                  <a:txBody>
                    <a:bodyPr/>
                    <a:lstStyle/>
                    <a:p>
                      <a:r>
                        <a:rPr lang="en-ZA" dirty="0" smtClean="0">
                          <a:solidFill>
                            <a:srgbClr val="FF0000"/>
                          </a:solidFill>
                          <a:latin typeface="Arial" panose="020B0604020202020204" pitchFamily="34" charset="0"/>
                          <a:cs typeface="Arial" panose="020B0604020202020204" pitchFamily="34" charset="0"/>
                        </a:rPr>
                        <a:t>MCP </a:t>
                      </a:r>
                      <a:endParaRPr lang="en-ZA" dirty="0">
                        <a:solidFill>
                          <a:srgbClr val="FF0000"/>
                        </a:solidFill>
                        <a:latin typeface="Arial" panose="020B0604020202020204" pitchFamily="34" charset="0"/>
                        <a:cs typeface="Arial" panose="020B0604020202020204" pitchFamily="34" charset="0"/>
                      </a:endParaRPr>
                    </a:p>
                  </a:txBody>
                  <a:tcPr/>
                </a:tc>
                <a:tc>
                  <a:txBody>
                    <a:bodyPr/>
                    <a:lstStyle/>
                    <a:p>
                      <a:r>
                        <a:rPr lang="en-ZA" dirty="0" smtClean="0">
                          <a:latin typeface="Arial" panose="020B0604020202020204" pitchFamily="34" charset="0"/>
                          <a:cs typeface="Arial" panose="020B0604020202020204" pitchFamily="34" charset="0"/>
                        </a:rPr>
                        <a:t>Throughout</a:t>
                      </a:r>
                      <a:endParaRPr lang="en-ZA" dirty="0">
                        <a:latin typeface="Arial" panose="020B0604020202020204" pitchFamily="34" charset="0"/>
                        <a:cs typeface="Arial" panose="020B0604020202020204" pitchFamily="34" charset="0"/>
                      </a:endParaRPr>
                    </a:p>
                  </a:txBody>
                  <a:tcPr/>
                </a:tc>
              </a:tr>
              <a:tr h="539969">
                <a:tc>
                  <a:txBody>
                    <a:bodyPr/>
                    <a:lstStyle/>
                    <a:p>
                      <a:r>
                        <a:rPr lang="en-ZA" i="1" dirty="0" smtClean="0">
                          <a:latin typeface="Arial" panose="020B0604020202020204" pitchFamily="34" charset="0"/>
                          <a:cs typeface="Arial" panose="020B0604020202020204" pitchFamily="34" charset="0"/>
                        </a:rPr>
                        <a:t>L5</a:t>
                      </a:r>
                      <a:endParaRPr lang="en-ZA" i="1" dirty="0">
                        <a:latin typeface="Arial" panose="020B0604020202020204" pitchFamily="34" charset="0"/>
                        <a:cs typeface="Arial" panose="020B0604020202020204" pitchFamily="34" charset="0"/>
                      </a:endParaRPr>
                    </a:p>
                  </a:txBody>
                  <a:tcPr/>
                </a:tc>
                <a:tc>
                  <a:txBody>
                    <a:bodyPr/>
                    <a:lstStyle/>
                    <a:p>
                      <a:r>
                        <a:rPr lang="en-ZA" i="1" dirty="0" smtClean="0">
                          <a:latin typeface="Arial" panose="020B0604020202020204" pitchFamily="34" charset="0"/>
                          <a:cs typeface="Arial" panose="020B0604020202020204" pitchFamily="34" charset="0"/>
                        </a:rPr>
                        <a:t>AFD where specified</a:t>
                      </a:r>
                      <a:endParaRPr lang="en-ZA" i="1" dirty="0">
                        <a:latin typeface="Arial" panose="020B0604020202020204" pitchFamily="34" charset="0"/>
                        <a:cs typeface="Arial" panose="020B0604020202020204" pitchFamily="34" charset="0"/>
                      </a:endParaRPr>
                    </a:p>
                  </a:txBody>
                  <a:tcPr/>
                </a:tc>
                <a:tc>
                  <a:txBody>
                    <a:bodyPr/>
                    <a:lstStyle/>
                    <a:p>
                      <a:r>
                        <a:rPr lang="en-ZA" i="1" dirty="0" smtClean="0">
                          <a:latin typeface="Arial" panose="020B0604020202020204" pitchFamily="34" charset="0"/>
                          <a:cs typeface="Arial" panose="020B0604020202020204" pitchFamily="34" charset="0"/>
                        </a:rPr>
                        <a:t>Throughout</a:t>
                      </a:r>
                      <a:endParaRPr lang="en-ZA" i="1"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L4</a:t>
                      </a:r>
                      <a:endParaRPr lang="en-ZA" dirty="0">
                        <a:latin typeface="Arial" panose="020B0604020202020204" pitchFamily="34" charset="0"/>
                        <a:cs typeface="Arial" panose="020B0604020202020204" pitchFamily="34" charset="0"/>
                      </a:endParaRPr>
                    </a:p>
                  </a:txBody>
                  <a:tcPr/>
                </a:tc>
                <a:tc>
                  <a:txBody>
                    <a:bodyPr/>
                    <a:lstStyle/>
                    <a:p>
                      <a:r>
                        <a:rPr lang="en-ZA" dirty="0" smtClean="0">
                          <a:solidFill>
                            <a:srgbClr val="FF0000"/>
                          </a:solidFill>
                          <a:latin typeface="Arial" panose="020B0604020202020204" pitchFamily="34" charset="0"/>
                          <a:cs typeface="Arial" panose="020B0604020202020204" pitchFamily="34" charset="0"/>
                        </a:rPr>
                        <a:t>MCP</a:t>
                      </a:r>
                      <a:r>
                        <a:rPr lang="en-ZA" dirty="0" smtClean="0">
                          <a:latin typeface="Arial" panose="020B0604020202020204" pitchFamily="34" charset="0"/>
                          <a:cs typeface="Arial" panose="020B0604020202020204" pitchFamily="34" charset="0"/>
                        </a:rPr>
                        <a:t> + AFD on escape routes and escape stairways only</a:t>
                      </a:r>
                      <a:endParaRPr lang="en-ZA" dirty="0">
                        <a:latin typeface="Arial" panose="020B0604020202020204" pitchFamily="34" charset="0"/>
                        <a:cs typeface="Arial" panose="020B0604020202020204" pitchFamily="34" charset="0"/>
                      </a:endParaRPr>
                    </a:p>
                  </a:txBody>
                  <a:tcPr/>
                </a:tc>
                <a:tc>
                  <a:txBody>
                    <a:bodyPr/>
                    <a:lstStyle/>
                    <a:p>
                      <a:r>
                        <a:rPr lang="en-ZA" dirty="0" smtClean="0">
                          <a:latin typeface="Arial" panose="020B0604020202020204" pitchFamily="34" charset="0"/>
                          <a:cs typeface="Arial" panose="020B0604020202020204" pitchFamily="34" charset="0"/>
                        </a:rPr>
                        <a:t>Throughout</a:t>
                      </a:r>
                      <a:endParaRPr lang="en-ZA"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L3</a:t>
                      </a:r>
                      <a:endParaRPr lang="en-ZA" dirty="0">
                        <a:latin typeface="Arial" panose="020B0604020202020204" pitchFamily="34" charset="0"/>
                        <a:cs typeface="Arial" panose="020B0604020202020204" pitchFamily="34" charset="0"/>
                      </a:endParaRPr>
                    </a:p>
                  </a:txBody>
                  <a:tcPr/>
                </a:tc>
                <a:tc>
                  <a:txBody>
                    <a:bodyPr/>
                    <a:lstStyle/>
                    <a:p>
                      <a:r>
                        <a:rPr lang="en-ZA" dirty="0" smtClean="0">
                          <a:solidFill>
                            <a:srgbClr val="FF0000"/>
                          </a:solidFill>
                          <a:latin typeface="Arial" panose="020B0604020202020204" pitchFamily="34" charset="0"/>
                          <a:cs typeface="Arial" panose="020B0604020202020204" pitchFamily="34" charset="0"/>
                        </a:rPr>
                        <a:t>MCP</a:t>
                      </a:r>
                      <a:r>
                        <a:rPr lang="en-ZA" dirty="0" smtClean="0">
                          <a:latin typeface="Arial" panose="020B0604020202020204" pitchFamily="34" charset="0"/>
                          <a:cs typeface="Arial" panose="020B0604020202020204" pitchFamily="34" charset="0"/>
                        </a:rPr>
                        <a:t> + AFD as L4 + AFD in</a:t>
                      </a:r>
                      <a:r>
                        <a:rPr lang="en-ZA" baseline="0" dirty="0" smtClean="0">
                          <a:latin typeface="Arial" panose="020B0604020202020204" pitchFamily="34" charset="0"/>
                          <a:cs typeface="Arial" panose="020B0604020202020204" pitchFamily="34" charset="0"/>
                        </a:rPr>
                        <a:t> rooms opening onto escape routes</a:t>
                      </a:r>
                      <a:r>
                        <a:rPr lang="en-ZA" baseline="0" dirty="0" smtClean="0">
                          <a:solidFill>
                            <a:srgbClr val="0070C0"/>
                          </a:solidFill>
                          <a:latin typeface="Arial" panose="020B0604020202020204" pitchFamily="34" charset="0"/>
                          <a:cs typeface="Arial" panose="020B0604020202020204" pitchFamily="34" charset="0"/>
                        </a:rPr>
                        <a:t>*</a:t>
                      </a:r>
                      <a:endParaRPr lang="en-ZA" dirty="0">
                        <a:solidFill>
                          <a:srgbClr val="0070C0"/>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anose="020B0604020202020204" pitchFamily="34" charset="0"/>
                          <a:cs typeface="Arial" panose="020B0604020202020204" pitchFamily="34" charset="0"/>
                        </a:rPr>
                        <a:t>Throughout</a:t>
                      </a:r>
                    </a:p>
                    <a:p>
                      <a:endParaRPr lang="en-ZA"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L2</a:t>
                      </a:r>
                      <a:endParaRPr lang="en-ZA" dirty="0">
                        <a:latin typeface="Arial" panose="020B0604020202020204" pitchFamily="34" charset="0"/>
                        <a:cs typeface="Arial" panose="020B0604020202020204" pitchFamily="34" charset="0"/>
                      </a:endParaRPr>
                    </a:p>
                  </a:txBody>
                  <a:tcPr/>
                </a:tc>
                <a:tc>
                  <a:txBody>
                    <a:bodyPr/>
                    <a:lstStyle/>
                    <a:p>
                      <a:r>
                        <a:rPr lang="en-ZA" dirty="0" smtClean="0">
                          <a:solidFill>
                            <a:srgbClr val="FF0000"/>
                          </a:solidFill>
                          <a:latin typeface="Arial" panose="020B0604020202020204" pitchFamily="34" charset="0"/>
                          <a:cs typeface="Arial" panose="020B0604020202020204" pitchFamily="34" charset="0"/>
                        </a:rPr>
                        <a:t>MCP</a:t>
                      </a:r>
                      <a:r>
                        <a:rPr lang="en-ZA" dirty="0" smtClean="0">
                          <a:latin typeface="Arial" panose="020B0604020202020204" pitchFamily="34" charset="0"/>
                          <a:cs typeface="Arial" panose="020B0604020202020204" pitchFamily="34" charset="0"/>
                        </a:rPr>
                        <a:t> + AFD as L3 + AFD in other areas of high fire risk</a:t>
                      </a:r>
                      <a:endParaRPr lang="en-ZA"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anose="020B0604020202020204" pitchFamily="34" charset="0"/>
                          <a:cs typeface="Arial" panose="020B0604020202020204" pitchFamily="34" charset="0"/>
                        </a:rPr>
                        <a:t>Throughout</a:t>
                      </a:r>
                    </a:p>
                    <a:p>
                      <a:endParaRPr lang="en-ZA"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L1</a:t>
                      </a:r>
                      <a:endParaRPr lang="en-ZA" dirty="0">
                        <a:latin typeface="Arial" panose="020B0604020202020204" pitchFamily="34" charset="0"/>
                        <a:cs typeface="Arial" panose="020B0604020202020204" pitchFamily="34" charset="0"/>
                      </a:endParaRPr>
                    </a:p>
                  </a:txBody>
                  <a:tcPr/>
                </a:tc>
                <a:tc>
                  <a:txBody>
                    <a:bodyPr/>
                    <a:lstStyle/>
                    <a:p>
                      <a:r>
                        <a:rPr lang="en-ZA" dirty="0" smtClean="0">
                          <a:solidFill>
                            <a:srgbClr val="FF0000"/>
                          </a:solidFill>
                          <a:latin typeface="Arial" panose="020B0604020202020204" pitchFamily="34" charset="0"/>
                          <a:cs typeface="Arial" panose="020B0604020202020204" pitchFamily="34" charset="0"/>
                        </a:rPr>
                        <a:t>MCP</a:t>
                      </a:r>
                      <a:r>
                        <a:rPr lang="en-ZA" dirty="0" smtClean="0">
                          <a:latin typeface="Arial" panose="020B0604020202020204" pitchFamily="34" charset="0"/>
                          <a:cs typeface="Arial" panose="020B0604020202020204" pitchFamily="34" charset="0"/>
                        </a:rPr>
                        <a:t> + AFD throughout</a:t>
                      </a:r>
                      <a:endParaRPr lang="en-ZA"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anose="020B0604020202020204" pitchFamily="34" charset="0"/>
                          <a:cs typeface="Arial" panose="020B0604020202020204" pitchFamily="34" charset="0"/>
                        </a:rPr>
                        <a:t>Throughout</a:t>
                      </a:r>
                    </a:p>
                    <a:p>
                      <a:endParaRPr lang="en-ZA" dirty="0">
                        <a:latin typeface="Arial" panose="020B0604020202020204" pitchFamily="34" charset="0"/>
                        <a:cs typeface="Arial" panose="020B0604020202020204" pitchFamily="34" charset="0"/>
                      </a:endParaRPr>
                    </a:p>
                  </a:txBody>
                  <a:tcPr/>
                </a:tc>
              </a:tr>
            </a:tbl>
          </a:graphicData>
        </a:graphic>
      </p:graphicFrame>
      <p:sp>
        <p:nvSpPr>
          <p:cNvPr id="5" name="TextBox 4"/>
          <p:cNvSpPr txBox="1"/>
          <p:nvPr/>
        </p:nvSpPr>
        <p:spPr>
          <a:xfrm>
            <a:off x="971600" y="5589240"/>
            <a:ext cx="5679825" cy="369332"/>
          </a:xfrm>
          <a:prstGeom prst="rect">
            <a:avLst/>
          </a:prstGeom>
          <a:noFill/>
        </p:spPr>
        <p:txBody>
          <a:bodyPr wrap="none" rtlCol="0">
            <a:spAutoFit/>
          </a:bodyPr>
          <a:lstStyle/>
          <a:p>
            <a:r>
              <a:rPr lang="en-ZA" i="1" dirty="0" smtClean="0">
                <a:solidFill>
                  <a:srgbClr val="0070C0"/>
                </a:solidFill>
              </a:rPr>
              <a:t>* AFD in escape routes should be optical smoke or CO mix</a:t>
            </a:r>
            <a:endParaRPr lang="en-ZA" i="1" dirty="0">
              <a:solidFill>
                <a:srgbClr val="0070C0"/>
              </a:solidFill>
            </a:endParaRPr>
          </a:p>
        </p:txBody>
      </p:sp>
    </p:spTree>
    <p:extLst>
      <p:ext uri="{BB962C8B-B14F-4D97-AF65-F5344CB8AC3E}">
        <p14:creationId xmlns:p14="http://schemas.microsoft.com/office/powerpoint/2010/main" val="1455943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AGENDA</a:t>
            </a: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80312333"/>
              </p:ext>
            </p:extLst>
          </p:nvPr>
        </p:nvGraphicFramePr>
        <p:xfrm>
          <a:off x="683567" y="1675264"/>
          <a:ext cx="7704855" cy="1249680"/>
        </p:xfrm>
        <a:graphic>
          <a:graphicData uri="http://schemas.openxmlformats.org/drawingml/2006/table">
            <a:tbl>
              <a:tblPr firstRow="1" bandRow="1">
                <a:tableStyleId>{2D5ABB26-0587-4C30-8999-92F81FD0307C}</a:tableStyleId>
              </a:tblPr>
              <a:tblGrid>
                <a:gridCol w="1275988">
                  <a:extLst>
                    <a:ext uri="{9D8B030D-6E8A-4147-A177-3AD203B41FA5}">
                      <a16:colId xmlns="" xmlns:a16="http://schemas.microsoft.com/office/drawing/2014/main" val="3329098584"/>
                    </a:ext>
                  </a:extLst>
                </a:gridCol>
                <a:gridCol w="2667296">
                  <a:extLst>
                    <a:ext uri="{9D8B030D-6E8A-4147-A177-3AD203B41FA5}">
                      <a16:colId xmlns="" xmlns:a16="http://schemas.microsoft.com/office/drawing/2014/main" val="1378854277"/>
                    </a:ext>
                  </a:extLst>
                </a:gridCol>
                <a:gridCol w="3761571">
                  <a:extLst>
                    <a:ext uri="{9D8B030D-6E8A-4147-A177-3AD203B41FA5}">
                      <a16:colId xmlns="" xmlns:a16="http://schemas.microsoft.com/office/drawing/2014/main" val="2668341873"/>
                    </a:ext>
                  </a:extLst>
                </a:gridCol>
              </a:tblGrid>
              <a:tr h="278130">
                <a:tc>
                  <a:txBody>
                    <a:bodyPr/>
                    <a:lstStyle/>
                    <a:p>
                      <a:r>
                        <a:rPr lang="en-ZA" sz="1600" b="1" dirty="0" smtClean="0">
                          <a:latin typeface="Century Gothic" panose="020B0502020202020204" pitchFamily="34" charset="0"/>
                        </a:rPr>
                        <a:t>08:30am</a:t>
                      </a:r>
                      <a:endParaRPr lang="en-ZA" sz="1600" b="1" dirty="0">
                        <a:solidFill>
                          <a:schemeClr val="tx1"/>
                        </a:solidFill>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Welcome &amp; Agenda</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a:txBody>
                    <a:bodyPr/>
                    <a:lstStyle/>
                    <a:p>
                      <a:pPr algn="l"/>
                      <a:r>
                        <a:rPr lang="en-ZA" sz="1600" b="1" i="1" dirty="0" smtClean="0">
                          <a:latin typeface="Century Gothic" panose="020B0502020202020204" pitchFamily="34" charset="0"/>
                        </a:rPr>
                        <a:t>Laura Swart - Chairperson</a:t>
                      </a:r>
                      <a:endParaRPr lang="en-ZA" sz="1600" b="1" i="1" dirty="0">
                        <a:solidFill>
                          <a:schemeClr val="tx1"/>
                        </a:solidFill>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SAQCC fire – History and Goals – 2017 registration fees</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hMerge="1">
                  <a:txBody>
                    <a:bodyPr/>
                    <a:lstStyle/>
                    <a:p>
                      <a:pPr algn="l"/>
                      <a:endParaRPr lang="en-ZA" sz="1800" b="1"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268867248"/>
                  </a:ext>
                </a:extLst>
              </a:tr>
              <a:tr h="278130">
                <a:tc>
                  <a:txBody>
                    <a:bodyPr/>
                    <a:lstStyle/>
                    <a:p>
                      <a:r>
                        <a:rPr lang="en-ZA" sz="1600" b="1" dirty="0" smtClean="0">
                          <a:latin typeface="Century Gothic" panose="020B0502020202020204" pitchFamily="34" charset="0"/>
                        </a:rPr>
                        <a:t>08:45am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QCTO qualifications</a:t>
                      </a:r>
                      <a:endParaRPr lang="en-ZA" sz="1600" b="1" i="0" u="none" strike="noStrike" kern="1200" baseline="0" dirty="0" smtClean="0">
                        <a:solidFill>
                          <a:schemeClr val="dk1"/>
                        </a:solidFill>
                        <a:latin typeface="Century Gothic" panose="020B0502020202020204" pitchFamily="34" charset="0"/>
                        <a:ea typeface="+mn-ea"/>
                        <a:cs typeface="+mn-cs"/>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i="1" dirty="0" err="1" smtClean="0">
                          <a:latin typeface="Century Gothic" panose="020B0502020202020204" pitchFamily="34" charset="0"/>
                        </a:rPr>
                        <a:t>Christoph</a:t>
                      </a:r>
                      <a:r>
                        <a:rPr lang="en-ZA" sz="1600" b="1" i="1" dirty="0" smtClean="0">
                          <a:latin typeface="Century Gothic" panose="020B0502020202020204" pitchFamily="34" charset="0"/>
                        </a:rPr>
                        <a:t> </a:t>
                      </a:r>
                      <a:r>
                        <a:rPr lang="en-ZA" sz="1600" b="1" i="1" dirty="0" err="1" smtClean="0">
                          <a:latin typeface="Century Gothic" panose="020B0502020202020204" pitchFamily="34" charset="0"/>
                        </a:rPr>
                        <a:t>Vorwerk</a:t>
                      </a:r>
                      <a:r>
                        <a:rPr lang="en-ZA" sz="1600" b="1" i="1" dirty="0" smtClean="0">
                          <a:latin typeface="Century Gothic" panose="020B0502020202020204" pitchFamily="34" charset="0"/>
                        </a:rPr>
                        <a:t> (QD</a:t>
                      </a:r>
                      <a:r>
                        <a:rPr lang="en-ZA" sz="1600" b="1" i="1" baseline="0" dirty="0" smtClean="0">
                          <a:latin typeface="Century Gothic" panose="020B0502020202020204" pitchFamily="34" charset="0"/>
                        </a:rPr>
                        <a:t> partner</a:t>
                      </a:r>
                      <a:r>
                        <a:rPr lang="en-ZA" sz="1600" b="1" baseline="0" dirty="0" smtClean="0">
                          <a:latin typeface="Century Gothic" panose="020B0502020202020204" pitchFamily="34" charset="0"/>
                        </a:rPr>
                        <a:t>)</a:t>
                      </a:r>
                      <a:endParaRPr lang="en-ZA" sz="1600" b="1" i="1"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85451241"/>
                  </a:ext>
                </a:extLst>
              </a:tr>
              <a:tr h="278130">
                <a:tc>
                  <a:txBody>
                    <a:bodyPr/>
                    <a:lstStyle/>
                    <a:p>
                      <a:r>
                        <a:rPr lang="en-ZA" sz="1600" b="1" dirty="0" smtClean="0">
                          <a:latin typeface="Century Gothic" panose="020B0502020202020204" pitchFamily="34" charset="0"/>
                        </a:rPr>
                        <a:t>09:30am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Short break</a:t>
                      </a:r>
                      <a:endParaRPr lang="en-ZA" sz="1600" b="1" i="0" u="none" strike="noStrike" kern="1200" baseline="0" dirty="0" smtClean="0">
                        <a:solidFill>
                          <a:schemeClr val="dk1"/>
                        </a:solidFill>
                        <a:latin typeface="Century Gothic" panose="020B0502020202020204" pitchFamily="34" charset="0"/>
                        <a:ea typeface="+mn-ea"/>
                        <a:cs typeface="+mn-cs"/>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sz="1600" b="1" i="1" dirty="0">
                        <a:latin typeface="Century Gothic" panose="020B0502020202020204" pitchFamily="34" charset="0"/>
                      </a:endParaRPr>
                    </a:p>
                  </a:txBody>
                  <a:tcPr marL="68580" marR="68580" marT="34290" marB="34290"/>
                </a:tc>
              </a:tr>
            </a:tbl>
          </a:graphicData>
        </a:graphic>
      </p:graphicFrame>
      <p:sp>
        <p:nvSpPr>
          <p:cNvPr id="8" name="Rectangle 7"/>
          <p:cNvSpPr/>
          <p:nvPr/>
        </p:nvSpPr>
        <p:spPr>
          <a:xfrm>
            <a:off x="683568" y="1268761"/>
            <a:ext cx="7704856" cy="36003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latin typeface="Century Gothic" panose="020B0502020202020204" pitchFamily="34" charset="0"/>
              </a:rPr>
              <a:t>SESSION 1</a:t>
            </a:r>
            <a:endParaRPr lang="en-ZA" sz="2000" b="1" dirty="0">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92341170"/>
              </p:ext>
            </p:extLst>
          </p:nvPr>
        </p:nvGraphicFramePr>
        <p:xfrm>
          <a:off x="683567" y="3429000"/>
          <a:ext cx="7725703" cy="1249680"/>
        </p:xfrm>
        <a:graphic>
          <a:graphicData uri="http://schemas.openxmlformats.org/drawingml/2006/table">
            <a:tbl>
              <a:tblPr firstRow="1" bandRow="1">
                <a:tableStyleId>{2D5ABB26-0587-4C30-8999-92F81FD0307C}</a:tableStyleId>
              </a:tblPr>
              <a:tblGrid>
                <a:gridCol w="1279440">
                  <a:extLst>
                    <a:ext uri="{9D8B030D-6E8A-4147-A177-3AD203B41FA5}">
                      <a16:colId xmlns="" xmlns:a16="http://schemas.microsoft.com/office/drawing/2014/main" val="3329098584"/>
                    </a:ext>
                  </a:extLst>
                </a:gridCol>
                <a:gridCol w="2674514">
                  <a:extLst>
                    <a:ext uri="{9D8B030D-6E8A-4147-A177-3AD203B41FA5}">
                      <a16:colId xmlns="" xmlns:a16="http://schemas.microsoft.com/office/drawing/2014/main" val="1378854277"/>
                    </a:ext>
                  </a:extLst>
                </a:gridCol>
                <a:gridCol w="3771749">
                  <a:extLst>
                    <a:ext uri="{9D8B030D-6E8A-4147-A177-3AD203B41FA5}">
                      <a16:colId xmlns="" xmlns:a16="http://schemas.microsoft.com/office/drawing/2014/main" val="2668341873"/>
                    </a:ext>
                  </a:extLst>
                </a:gridCol>
              </a:tblGrid>
              <a:tr h="278130">
                <a:tc>
                  <a:txBody>
                    <a:bodyPr/>
                    <a:lstStyle/>
                    <a:p>
                      <a:r>
                        <a:rPr lang="en-ZA" sz="1600" b="1" dirty="0" smtClean="0">
                          <a:latin typeface="Century Gothic" panose="020B0502020202020204" pitchFamily="34" charset="0"/>
                        </a:rPr>
                        <a:t>09:45am</a:t>
                      </a:r>
                      <a:endParaRPr lang="en-ZA" sz="1600" b="1" dirty="0">
                        <a:solidFill>
                          <a:schemeClr val="tx1"/>
                        </a:solidFill>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Fire Detection</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a:txBody>
                    <a:bodyPr/>
                    <a:lstStyle/>
                    <a:p>
                      <a:pPr algn="l"/>
                      <a:r>
                        <a:rPr lang="en-ZA" sz="1600" b="1" i="1" dirty="0" err="1" smtClean="0">
                          <a:latin typeface="Century Gothic" panose="020B0502020202020204" pitchFamily="34" charset="0"/>
                        </a:rPr>
                        <a:t>Nichola</a:t>
                      </a:r>
                      <a:r>
                        <a:rPr lang="en-ZA" sz="1600" b="1" i="1" dirty="0" smtClean="0">
                          <a:latin typeface="Century Gothic" panose="020B0502020202020204" pitchFamily="34" charset="0"/>
                        </a:rPr>
                        <a:t> Allen</a:t>
                      </a:r>
                      <a:endParaRPr lang="en-ZA" sz="1600" b="1" i="1" dirty="0">
                        <a:solidFill>
                          <a:schemeClr val="tx1"/>
                        </a:solidFill>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r>
                        <a:rPr lang="en-ZA" sz="1600" b="1" dirty="0" smtClean="0">
                          <a:latin typeface="Century Gothic" panose="020B0502020202020204" pitchFamily="34" charset="0"/>
                        </a:rPr>
                        <a:t>10:15am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Gas Suppression</a:t>
                      </a:r>
                      <a:endParaRPr lang="en-ZA" sz="1600" b="1" i="0" u="none" strike="noStrike" kern="1200" baseline="0" dirty="0" smtClean="0">
                        <a:solidFill>
                          <a:schemeClr val="dk1"/>
                        </a:solidFill>
                        <a:latin typeface="Century Gothic" panose="020B0502020202020204" pitchFamily="34" charset="0"/>
                        <a:ea typeface="+mn-ea"/>
                        <a:cs typeface="+mn-cs"/>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i="1" dirty="0" smtClean="0">
                          <a:latin typeface="Century Gothic" panose="020B0502020202020204" pitchFamily="34" charset="0"/>
                        </a:rPr>
                        <a:t>Hans Dav</a:t>
                      </a:r>
                      <a:r>
                        <a:rPr lang="en-ZA" sz="1600" b="1" dirty="0" smtClean="0">
                          <a:latin typeface="Century Gothic" panose="020B0502020202020204" pitchFamily="34" charset="0"/>
                        </a:rPr>
                        <a:t>el</a:t>
                      </a:r>
                      <a:endParaRPr lang="en-ZA" sz="1600" b="1" i="1"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85451241"/>
                  </a:ext>
                </a:extLst>
              </a:tr>
              <a:tr h="278130">
                <a:tc>
                  <a:txBody>
                    <a:bodyPr/>
                    <a:lstStyle/>
                    <a:p>
                      <a:r>
                        <a:rPr lang="en-ZA" sz="1600" b="1" dirty="0" smtClean="0">
                          <a:latin typeface="Century Gothic" panose="020B0502020202020204" pitchFamily="34" charset="0"/>
                        </a:rPr>
                        <a:t>10:45am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Short break</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a:txBody>
                    <a:bodyPr/>
                    <a:lstStyle/>
                    <a:p>
                      <a:pPr algn="l"/>
                      <a:endParaRPr lang="en-ZA" sz="1600" b="1" i="1"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052488539"/>
                  </a:ext>
                </a:extLst>
              </a:tr>
              <a:tr h="278130">
                <a:tc>
                  <a:txBody>
                    <a:bodyPr/>
                    <a:lstStyle/>
                    <a:p>
                      <a:r>
                        <a:rPr lang="en-ZA" sz="1600" b="1" dirty="0" smtClean="0">
                          <a:latin typeface="Century Gothic" panose="020B0502020202020204" pitchFamily="34" charset="0"/>
                        </a:rPr>
                        <a:t>11:00am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Group Sessions</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c>
                  <a:txBody>
                    <a:bodyPr/>
                    <a:lstStyle/>
                    <a:p>
                      <a:pPr algn="l"/>
                      <a:r>
                        <a:rPr lang="en-ZA" sz="1600" b="1" i="1" dirty="0" smtClean="0">
                          <a:latin typeface="Century Gothic" panose="020B0502020202020204" pitchFamily="34" charset="0"/>
                        </a:rPr>
                        <a:t>Q&amp;A (</a:t>
                      </a:r>
                      <a:r>
                        <a:rPr lang="en-ZA" sz="1600" b="1" i="1" dirty="0" err="1" smtClean="0">
                          <a:latin typeface="Century Gothic" panose="020B0502020202020204" pitchFamily="34" charset="0"/>
                        </a:rPr>
                        <a:t>Nichola</a:t>
                      </a:r>
                      <a:r>
                        <a:rPr lang="en-ZA" sz="1600" b="1" i="1" dirty="0" smtClean="0">
                          <a:latin typeface="Century Gothic" panose="020B0502020202020204" pitchFamily="34" charset="0"/>
                        </a:rPr>
                        <a:t>, Hans,</a:t>
                      </a:r>
                      <a:r>
                        <a:rPr lang="en-ZA" sz="1600" b="1" i="1" baseline="0" dirty="0" smtClean="0">
                          <a:latin typeface="Century Gothic" panose="020B0502020202020204" pitchFamily="34" charset="0"/>
                        </a:rPr>
                        <a:t> Brett)</a:t>
                      </a:r>
                      <a:endParaRPr lang="en-ZA" sz="1600" b="1" i="1"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3288707555"/>
                  </a:ext>
                </a:extLst>
              </a:tr>
            </a:tbl>
          </a:graphicData>
        </a:graphic>
      </p:graphicFrame>
      <p:sp>
        <p:nvSpPr>
          <p:cNvPr id="7" name="Rectangle 6"/>
          <p:cNvSpPr/>
          <p:nvPr/>
        </p:nvSpPr>
        <p:spPr>
          <a:xfrm>
            <a:off x="683568" y="2996952"/>
            <a:ext cx="7704856" cy="36003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latin typeface="Century Gothic" panose="020B0502020202020204" pitchFamily="34" charset="0"/>
              </a:rPr>
              <a:t>SESSION 2</a:t>
            </a:r>
            <a:endParaRPr lang="en-ZA" sz="2000" b="1" dirty="0">
              <a:latin typeface="Century Gothic" panose="020B0502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886776433"/>
              </p:ext>
            </p:extLst>
          </p:nvPr>
        </p:nvGraphicFramePr>
        <p:xfrm>
          <a:off x="683567" y="5179526"/>
          <a:ext cx="7735281" cy="937260"/>
        </p:xfrm>
        <a:graphic>
          <a:graphicData uri="http://schemas.openxmlformats.org/drawingml/2006/table">
            <a:tbl>
              <a:tblPr firstRow="1" bandRow="1">
                <a:tableStyleId>{2D5ABB26-0587-4C30-8999-92F81FD0307C}</a:tableStyleId>
              </a:tblPr>
              <a:tblGrid>
                <a:gridCol w="1281026">
                  <a:extLst>
                    <a:ext uri="{9D8B030D-6E8A-4147-A177-3AD203B41FA5}">
                      <a16:colId xmlns="" xmlns:a16="http://schemas.microsoft.com/office/drawing/2014/main" val="3329098584"/>
                    </a:ext>
                  </a:extLst>
                </a:gridCol>
                <a:gridCol w="6454255">
                  <a:extLst>
                    <a:ext uri="{9D8B030D-6E8A-4147-A177-3AD203B41FA5}">
                      <a16:colId xmlns="" xmlns:a16="http://schemas.microsoft.com/office/drawing/2014/main" val="1378854277"/>
                    </a:ext>
                  </a:extLst>
                </a:gridCol>
              </a:tblGrid>
              <a:tr h="278130">
                <a:tc>
                  <a:txBody>
                    <a:bodyPr/>
                    <a:lstStyle/>
                    <a:p>
                      <a:r>
                        <a:rPr lang="en-ZA" sz="1600" b="1" dirty="0" smtClean="0">
                          <a:latin typeface="Century Gothic" panose="020B0502020202020204" pitchFamily="34" charset="0"/>
                        </a:rPr>
                        <a:t>12:15am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Short break</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r>
              <a:tr h="278130">
                <a:tc>
                  <a:txBody>
                    <a:bodyPr/>
                    <a:lstStyle/>
                    <a:p>
                      <a:r>
                        <a:rPr lang="en-ZA" sz="1600" b="1" dirty="0" smtClean="0">
                          <a:latin typeface="Century Gothic" panose="020B0502020202020204" pitchFamily="34" charset="0"/>
                        </a:rPr>
                        <a:t>12:30am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Industry related Trivia Quiz and prize giving</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dirty="0" smtClean="0">
                          <a:latin typeface="Century Gothic" panose="020B0502020202020204" pitchFamily="34" charset="0"/>
                        </a:rPr>
                        <a:t>13h00am</a:t>
                      </a:r>
                      <a:endParaRPr lang="en-ZA" sz="1600" b="1" dirty="0">
                        <a:latin typeface="Century Gothic" panose="020B0502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b="1" u="none" strike="noStrike" kern="1200" baseline="0" dirty="0" smtClean="0">
                          <a:latin typeface="Century Gothic" panose="020B0502020202020204" pitchFamily="34" charset="0"/>
                        </a:rPr>
                        <a:t>Lunch</a:t>
                      </a:r>
                      <a:endParaRPr lang="en-ZA" sz="1600" b="1" i="0" u="none" strike="noStrike" kern="1200" baseline="0" dirty="0">
                        <a:solidFill>
                          <a:schemeClr val="dk1"/>
                        </a:solidFill>
                        <a:latin typeface="Century Gothic" panose="020B0502020202020204" pitchFamily="34" charset="0"/>
                        <a:ea typeface="+mn-ea"/>
                        <a:cs typeface="+mn-cs"/>
                      </a:endParaRPr>
                    </a:p>
                  </a:txBody>
                  <a:tcPr marL="68580" marR="68580" marT="34290" marB="34290"/>
                </a:tc>
              </a:tr>
            </a:tbl>
          </a:graphicData>
        </a:graphic>
      </p:graphicFrame>
      <p:sp>
        <p:nvSpPr>
          <p:cNvPr id="12" name="Rectangle 11"/>
          <p:cNvSpPr/>
          <p:nvPr/>
        </p:nvSpPr>
        <p:spPr>
          <a:xfrm>
            <a:off x="683568" y="4725144"/>
            <a:ext cx="7704856" cy="36003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latin typeface="Century Gothic" panose="020B0502020202020204" pitchFamily="34" charset="0"/>
              </a:rPr>
              <a:t>SESSION </a:t>
            </a:r>
            <a:r>
              <a:rPr lang="en-ZA" sz="2000" b="1" dirty="0">
                <a:latin typeface="Century Gothic" panose="020B0502020202020204" pitchFamily="34" charset="0"/>
              </a:rPr>
              <a:t>3</a:t>
            </a:r>
          </a:p>
        </p:txBody>
      </p:sp>
    </p:spTree>
    <p:extLst>
      <p:ext uri="{BB962C8B-B14F-4D97-AF65-F5344CB8AC3E}">
        <p14:creationId xmlns:p14="http://schemas.microsoft.com/office/powerpoint/2010/main" val="265785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Category – Property Protection</a:t>
            </a:r>
            <a:endParaRPr lang="en-ZA" dirty="0"/>
          </a:p>
        </p:txBody>
      </p:sp>
      <p:sp>
        <p:nvSpPr>
          <p:cNvPr id="5" name="Content Placeholder 4"/>
          <p:cNvSpPr>
            <a:spLocks noGrp="1"/>
          </p:cNvSpPr>
          <p:nvPr>
            <p:ph idx="1"/>
          </p:nvPr>
        </p:nvSpPr>
        <p:spPr/>
        <p:txBody>
          <a:bodyPr/>
          <a:lstStyle/>
          <a:p>
            <a:endParaRPr lang="en-ZA" dirty="0"/>
          </a:p>
        </p:txBody>
      </p:sp>
      <p:graphicFrame>
        <p:nvGraphicFramePr>
          <p:cNvPr id="6" name="Content Placeholder 3"/>
          <p:cNvGraphicFramePr>
            <a:graphicFrameLocks/>
          </p:cNvGraphicFramePr>
          <p:nvPr>
            <p:extLst>
              <p:ext uri="{D42A27DB-BD31-4B8C-83A1-F6EECF244321}">
                <p14:modId xmlns:p14="http://schemas.microsoft.com/office/powerpoint/2010/main" val="677551288"/>
              </p:ext>
            </p:extLst>
          </p:nvPr>
        </p:nvGraphicFramePr>
        <p:xfrm>
          <a:off x="760411" y="1557338"/>
          <a:ext cx="7556004" cy="2900067"/>
        </p:xfrm>
        <a:graphic>
          <a:graphicData uri="http://schemas.openxmlformats.org/drawingml/2006/table">
            <a:tbl>
              <a:tblPr firstRow="1" bandRow="1">
                <a:tableStyleId>{5C22544A-7EE6-4342-B048-85BDC9FD1C3A}</a:tableStyleId>
              </a:tblPr>
              <a:tblGrid>
                <a:gridCol w="1219301"/>
                <a:gridCol w="4320480"/>
                <a:gridCol w="2016223"/>
              </a:tblGrid>
              <a:tr h="539969">
                <a:tc>
                  <a:txBody>
                    <a:bodyPr/>
                    <a:lstStyle/>
                    <a:p>
                      <a:r>
                        <a:rPr lang="en-ZA" dirty="0" smtClean="0">
                          <a:latin typeface="Arial Black" panose="020B0A04020102020204" pitchFamily="34" charset="0"/>
                        </a:rPr>
                        <a:t>Cat</a:t>
                      </a:r>
                      <a:endParaRPr lang="en-ZA" dirty="0">
                        <a:latin typeface="Arial Black" panose="020B0A04020102020204" pitchFamily="34" charset="0"/>
                      </a:endParaRPr>
                    </a:p>
                  </a:txBody>
                  <a:tcPr/>
                </a:tc>
                <a:tc>
                  <a:txBody>
                    <a:bodyPr/>
                    <a:lstStyle/>
                    <a:p>
                      <a:r>
                        <a:rPr lang="en-ZA" dirty="0" smtClean="0">
                          <a:latin typeface="Arial Black" panose="020B0A04020102020204" pitchFamily="34" charset="0"/>
                        </a:rPr>
                        <a:t>Activation Method</a:t>
                      </a:r>
                      <a:endParaRPr lang="en-ZA" dirty="0">
                        <a:latin typeface="Arial Black" panose="020B0A04020102020204" pitchFamily="34" charset="0"/>
                      </a:endParaRPr>
                    </a:p>
                  </a:txBody>
                  <a:tcPr/>
                </a:tc>
                <a:tc>
                  <a:txBody>
                    <a:bodyPr/>
                    <a:lstStyle/>
                    <a:p>
                      <a:r>
                        <a:rPr lang="en-ZA" dirty="0" smtClean="0">
                          <a:latin typeface="Arial Black" panose="020B0A04020102020204" pitchFamily="34" charset="0"/>
                        </a:rPr>
                        <a:t>Alarm Devices</a:t>
                      </a:r>
                      <a:endParaRPr lang="en-ZA" dirty="0">
                        <a:latin typeface="Arial Black" panose="020B0A04020102020204" pitchFamily="34" charset="0"/>
                      </a:endParaRPr>
                    </a:p>
                  </a:txBody>
                  <a:tcPr/>
                </a:tc>
              </a:tr>
              <a:tr h="539969">
                <a:tc>
                  <a:txBody>
                    <a:bodyPr/>
                    <a:lstStyle/>
                    <a:p>
                      <a:r>
                        <a:rPr lang="en-ZA" dirty="0" smtClean="0">
                          <a:solidFill>
                            <a:schemeClr val="tx1"/>
                          </a:solidFill>
                          <a:latin typeface="Arial" panose="020B0604020202020204" pitchFamily="34" charset="0"/>
                          <a:cs typeface="Arial" panose="020B0604020202020204" pitchFamily="34" charset="0"/>
                        </a:rPr>
                        <a:t>P1</a:t>
                      </a:r>
                      <a:endParaRPr lang="en-ZA" dirty="0">
                        <a:solidFill>
                          <a:schemeClr val="tx1"/>
                        </a:solidFill>
                        <a:latin typeface="Arial" panose="020B0604020202020204" pitchFamily="34" charset="0"/>
                        <a:cs typeface="Arial" panose="020B0604020202020204" pitchFamily="34" charset="0"/>
                      </a:endParaRPr>
                    </a:p>
                  </a:txBody>
                  <a:tcPr/>
                </a:tc>
                <a:tc>
                  <a:txBody>
                    <a:bodyPr/>
                    <a:lstStyle/>
                    <a:p>
                      <a:r>
                        <a:rPr lang="en-ZA" dirty="0" smtClean="0">
                          <a:solidFill>
                            <a:schemeClr val="tx1"/>
                          </a:solidFill>
                          <a:latin typeface="Arial" panose="020B0604020202020204" pitchFamily="34" charset="0"/>
                          <a:cs typeface="Arial" panose="020B0604020202020204" pitchFamily="34" charset="0"/>
                        </a:rPr>
                        <a:t>AFD</a:t>
                      </a:r>
                      <a:r>
                        <a:rPr lang="en-ZA" baseline="0" dirty="0" smtClean="0">
                          <a:solidFill>
                            <a:schemeClr val="tx1"/>
                          </a:solidFill>
                          <a:latin typeface="Arial" panose="020B0604020202020204" pitchFamily="34" charset="0"/>
                          <a:cs typeface="Arial" panose="020B0604020202020204" pitchFamily="34" charset="0"/>
                        </a:rPr>
                        <a:t> Throughout</a:t>
                      </a:r>
                      <a:endParaRPr lang="en-ZA" dirty="0">
                        <a:solidFill>
                          <a:schemeClr val="tx1"/>
                        </a:solidFill>
                        <a:latin typeface="Arial" panose="020B0604020202020204" pitchFamily="34" charset="0"/>
                        <a:cs typeface="Arial" panose="020B0604020202020204" pitchFamily="34" charset="0"/>
                      </a:endParaRPr>
                    </a:p>
                  </a:txBody>
                  <a:tcPr/>
                </a:tc>
                <a:tc>
                  <a:txBody>
                    <a:bodyPr/>
                    <a:lstStyle/>
                    <a:p>
                      <a:r>
                        <a:rPr lang="en-ZA" i="1" dirty="0" smtClean="0">
                          <a:latin typeface="Arial" panose="020B0604020202020204" pitchFamily="34" charset="0"/>
                          <a:cs typeface="Arial" panose="020B0604020202020204" pitchFamily="34" charset="0"/>
                        </a:rPr>
                        <a:t>Where required</a:t>
                      </a:r>
                      <a:endParaRPr lang="en-ZA" i="1"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P1/M</a:t>
                      </a:r>
                      <a:endParaRPr lang="en-ZA" dirty="0">
                        <a:latin typeface="Arial" panose="020B0604020202020204" pitchFamily="34" charset="0"/>
                        <a:cs typeface="Arial" panose="020B0604020202020204" pitchFamily="34" charset="0"/>
                      </a:endParaRPr>
                    </a:p>
                  </a:txBody>
                  <a:tcPr/>
                </a:tc>
                <a:tc>
                  <a:txBody>
                    <a:bodyPr/>
                    <a:lstStyle/>
                    <a:p>
                      <a:r>
                        <a:rPr lang="en-ZA" dirty="0" smtClean="0">
                          <a:latin typeface="Arial" panose="020B0604020202020204" pitchFamily="34" charset="0"/>
                          <a:cs typeface="Arial" panose="020B0604020202020204" pitchFamily="34" charset="0"/>
                        </a:rPr>
                        <a:t>AFD</a:t>
                      </a:r>
                      <a:r>
                        <a:rPr lang="en-ZA" baseline="0" dirty="0" smtClean="0">
                          <a:latin typeface="Arial" panose="020B0604020202020204" pitchFamily="34" charset="0"/>
                          <a:cs typeface="Arial" panose="020B0604020202020204" pitchFamily="34" charset="0"/>
                        </a:rPr>
                        <a:t> Throughout + </a:t>
                      </a:r>
                      <a:r>
                        <a:rPr lang="en-ZA" baseline="0" dirty="0" smtClean="0">
                          <a:solidFill>
                            <a:srgbClr val="FF0000"/>
                          </a:solidFill>
                          <a:latin typeface="Arial" panose="020B0604020202020204" pitchFamily="34" charset="0"/>
                          <a:cs typeface="Arial" panose="020B0604020202020204" pitchFamily="34" charset="0"/>
                        </a:rPr>
                        <a:t>MCP</a:t>
                      </a:r>
                      <a:endParaRPr lang="en-ZA" dirty="0">
                        <a:solidFill>
                          <a:srgbClr val="FF0000"/>
                        </a:solidFill>
                        <a:latin typeface="Arial" panose="020B0604020202020204" pitchFamily="34" charset="0"/>
                        <a:cs typeface="Arial" panose="020B0604020202020204" pitchFamily="34" charset="0"/>
                      </a:endParaRPr>
                    </a:p>
                  </a:txBody>
                  <a:tcPr/>
                </a:tc>
                <a:tc>
                  <a:txBody>
                    <a:bodyPr/>
                    <a:lstStyle/>
                    <a:p>
                      <a:r>
                        <a:rPr lang="en-ZA" dirty="0" smtClean="0">
                          <a:latin typeface="Arial" panose="020B0604020202020204" pitchFamily="34" charset="0"/>
                          <a:cs typeface="Arial" panose="020B0604020202020204" pitchFamily="34" charset="0"/>
                        </a:rPr>
                        <a:t>Throughout</a:t>
                      </a:r>
                      <a:endParaRPr lang="en-ZA"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P2</a:t>
                      </a:r>
                      <a:endParaRPr lang="en-ZA" dirty="0">
                        <a:latin typeface="Arial" panose="020B0604020202020204" pitchFamily="34" charset="0"/>
                        <a:cs typeface="Arial" panose="020B0604020202020204" pitchFamily="34" charset="0"/>
                      </a:endParaRPr>
                    </a:p>
                  </a:txBody>
                  <a:tcPr/>
                </a:tc>
                <a:tc>
                  <a:txBody>
                    <a:bodyPr/>
                    <a:lstStyle/>
                    <a:p>
                      <a:r>
                        <a:rPr lang="en-ZA" dirty="0" smtClean="0">
                          <a:solidFill>
                            <a:schemeClr val="tx1"/>
                          </a:solidFill>
                          <a:latin typeface="Arial" panose="020B0604020202020204" pitchFamily="34" charset="0"/>
                          <a:cs typeface="Arial" panose="020B0604020202020204" pitchFamily="34" charset="0"/>
                        </a:rPr>
                        <a:t>AFD where specified</a:t>
                      </a:r>
                      <a:endParaRPr lang="en-ZA" dirty="0">
                        <a:solidFill>
                          <a:schemeClr val="tx1"/>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i="1" dirty="0" smtClean="0">
                          <a:latin typeface="Arial" panose="020B0604020202020204" pitchFamily="34" charset="0"/>
                          <a:cs typeface="Arial" panose="020B0604020202020204" pitchFamily="34" charset="0"/>
                        </a:rPr>
                        <a:t>Where required</a:t>
                      </a:r>
                    </a:p>
                    <a:p>
                      <a:endParaRPr lang="en-ZA" dirty="0">
                        <a:latin typeface="Arial" panose="020B0604020202020204" pitchFamily="34" charset="0"/>
                        <a:cs typeface="Arial" panose="020B0604020202020204" pitchFamily="34" charset="0"/>
                      </a:endParaRPr>
                    </a:p>
                  </a:txBody>
                  <a:tcPr/>
                </a:tc>
              </a:tr>
              <a:tr h="539969">
                <a:tc>
                  <a:txBody>
                    <a:bodyPr/>
                    <a:lstStyle/>
                    <a:p>
                      <a:r>
                        <a:rPr lang="en-ZA" dirty="0" smtClean="0">
                          <a:latin typeface="Arial" panose="020B0604020202020204" pitchFamily="34" charset="0"/>
                          <a:cs typeface="Arial" panose="020B0604020202020204" pitchFamily="34" charset="0"/>
                        </a:rPr>
                        <a:t>P2/M</a:t>
                      </a:r>
                      <a:endParaRPr lang="en-ZA" dirty="0">
                        <a:latin typeface="Arial" panose="020B0604020202020204" pitchFamily="34" charset="0"/>
                        <a:cs typeface="Arial" panose="020B0604020202020204" pitchFamily="34" charset="0"/>
                      </a:endParaRPr>
                    </a:p>
                  </a:txBody>
                  <a:tcPr/>
                </a:tc>
                <a:tc>
                  <a:txBody>
                    <a:bodyPr/>
                    <a:lstStyle/>
                    <a:p>
                      <a:r>
                        <a:rPr lang="en-ZA" dirty="0" smtClean="0">
                          <a:latin typeface="Arial" panose="020B0604020202020204" pitchFamily="34" charset="0"/>
                          <a:cs typeface="Arial" panose="020B0604020202020204" pitchFamily="34" charset="0"/>
                        </a:rPr>
                        <a:t>AFD where</a:t>
                      </a:r>
                      <a:r>
                        <a:rPr lang="en-ZA" baseline="0" dirty="0" smtClean="0">
                          <a:latin typeface="Arial" panose="020B0604020202020204" pitchFamily="34" charset="0"/>
                          <a:cs typeface="Arial" panose="020B0604020202020204" pitchFamily="34" charset="0"/>
                        </a:rPr>
                        <a:t> specified + </a:t>
                      </a:r>
                      <a:r>
                        <a:rPr lang="en-ZA" baseline="0" dirty="0" smtClean="0">
                          <a:solidFill>
                            <a:srgbClr val="FF0000"/>
                          </a:solidFill>
                          <a:latin typeface="Arial" panose="020B0604020202020204" pitchFamily="34" charset="0"/>
                          <a:cs typeface="Arial" panose="020B0604020202020204" pitchFamily="34" charset="0"/>
                        </a:rPr>
                        <a:t>MCP</a:t>
                      </a:r>
                      <a:endParaRPr lang="en-ZA" dirty="0">
                        <a:solidFill>
                          <a:srgbClr val="FF0000"/>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anose="020B0604020202020204" pitchFamily="34" charset="0"/>
                          <a:cs typeface="Arial" panose="020B0604020202020204" pitchFamily="34" charset="0"/>
                        </a:rPr>
                        <a:t>Throughout</a:t>
                      </a:r>
                    </a:p>
                    <a:p>
                      <a:endParaRPr lang="en-ZA"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80644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Selection of Category</a:t>
            </a:r>
            <a:endParaRPr lang="en-ZA" dirty="0"/>
          </a:p>
        </p:txBody>
      </p:sp>
      <p:sp>
        <p:nvSpPr>
          <p:cNvPr id="3" name="Content Placeholder 2"/>
          <p:cNvSpPr>
            <a:spLocks noGrp="1"/>
          </p:cNvSpPr>
          <p:nvPr>
            <p:ph idx="1"/>
          </p:nvPr>
        </p:nvSpPr>
        <p:spPr/>
        <p:txBody>
          <a:bodyPr>
            <a:normAutofit lnSpcReduction="10000"/>
          </a:bodyPr>
          <a:lstStyle/>
          <a:p>
            <a:r>
              <a:rPr lang="en-ZA" dirty="0" smtClean="0"/>
              <a:t>Who decides which category to use?</a:t>
            </a:r>
          </a:p>
          <a:p>
            <a:endParaRPr lang="en-ZA" dirty="0"/>
          </a:p>
          <a:p>
            <a:pPr marL="342900" indent="-342900">
              <a:buFont typeface="Arial" panose="020B0604020202020204" pitchFamily="34" charset="0"/>
              <a:buChar char="•"/>
            </a:pPr>
            <a:r>
              <a:rPr lang="en-ZA" dirty="0" smtClean="0"/>
              <a:t>Building designer</a:t>
            </a:r>
          </a:p>
          <a:p>
            <a:pPr marL="342900" indent="-342900">
              <a:buFont typeface="Arial" panose="020B0604020202020204" pitchFamily="34" charset="0"/>
              <a:buChar char="•"/>
            </a:pPr>
            <a:r>
              <a:rPr lang="en-ZA" dirty="0" smtClean="0"/>
              <a:t>Building control body</a:t>
            </a:r>
          </a:p>
          <a:p>
            <a:pPr marL="342900" indent="-342900">
              <a:buFont typeface="Arial" panose="020B0604020202020204" pitchFamily="34" charset="0"/>
              <a:buChar char="•"/>
            </a:pPr>
            <a:r>
              <a:rPr lang="en-ZA" dirty="0" smtClean="0"/>
              <a:t>Local fire authority</a:t>
            </a:r>
          </a:p>
          <a:p>
            <a:pPr marL="342900" indent="-342900">
              <a:buFont typeface="Arial" panose="020B0604020202020204" pitchFamily="34" charset="0"/>
              <a:buChar char="•"/>
            </a:pPr>
            <a:r>
              <a:rPr lang="en-ZA" dirty="0" smtClean="0"/>
              <a:t>Fire safety consultant</a:t>
            </a:r>
          </a:p>
          <a:p>
            <a:pPr marL="342900" indent="-342900">
              <a:buFont typeface="Arial" panose="020B0604020202020204" pitchFamily="34" charset="0"/>
              <a:buChar char="•"/>
            </a:pPr>
            <a:r>
              <a:rPr lang="en-ZA" dirty="0" smtClean="0"/>
              <a:t>Fire risk assessor</a:t>
            </a:r>
          </a:p>
          <a:p>
            <a:pPr marL="342900" indent="-342900">
              <a:buFont typeface="Arial" panose="020B0604020202020204" pitchFamily="34" charset="0"/>
              <a:buChar char="•"/>
            </a:pPr>
            <a:endParaRPr lang="en-ZA" dirty="0"/>
          </a:p>
          <a:p>
            <a:r>
              <a:rPr lang="en-ZA" dirty="0" smtClean="0">
                <a:solidFill>
                  <a:srgbClr val="FF0000"/>
                </a:solidFill>
              </a:rPr>
              <a:t>NOT the fire alarm contractor</a:t>
            </a:r>
            <a:endParaRPr lang="en-ZA"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3212976"/>
            <a:ext cx="2143125" cy="2143125"/>
          </a:xfrm>
          <a:prstGeom prst="rect">
            <a:avLst/>
          </a:prstGeom>
        </p:spPr>
      </p:pic>
    </p:spTree>
    <p:extLst>
      <p:ext uri="{BB962C8B-B14F-4D97-AF65-F5344CB8AC3E}">
        <p14:creationId xmlns:p14="http://schemas.microsoft.com/office/powerpoint/2010/main" val="1543004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Guidance on Choosing a Category</a:t>
            </a:r>
            <a:endParaRPr lang="en-ZA" dirty="0"/>
          </a:p>
        </p:txBody>
      </p:sp>
      <p:sp>
        <p:nvSpPr>
          <p:cNvPr id="3" name="Content Placeholder 2"/>
          <p:cNvSpPr>
            <a:spLocks noGrp="1"/>
          </p:cNvSpPr>
          <p:nvPr>
            <p:ph idx="1"/>
          </p:nvPr>
        </p:nvSpPr>
        <p:spPr/>
        <p:txBody>
          <a:bodyPr/>
          <a:lstStyle/>
          <a:p>
            <a:r>
              <a:rPr lang="en-ZA" dirty="0" smtClean="0"/>
              <a:t>Still important to have an awareness of the appropriate system category</a:t>
            </a:r>
          </a:p>
          <a:p>
            <a:endParaRPr lang="en-ZA" dirty="0" smtClean="0"/>
          </a:p>
          <a:p>
            <a:r>
              <a:rPr lang="en-ZA" dirty="0" smtClean="0"/>
              <a:t>SANS10139 Annex 1</a:t>
            </a:r>
            <a:endParaRPr lang="en-ZA" dirty="0"/>
          </a:p>
          <a:p>
            <a:pPr marL="342900" indent="-342900">
              <a:buFont typeface="Arial" panose="020B0604020202020204" pitchFamily="34" charset="0"/>
              <a:buChar char="•"/>
            </a:pPr>
            <a:r>
              <a:rPr lang="en-ZA" b="0" dirty="0" smtClean="0"/>
              <a:t>Provides examples of typical buildings and generally used system category</a:t>
            </a:r>
          </a:p>
          <a:p>
            <a:pPr marL="342900" indent="-342900">
              <a:buFont typeface="Arial" panose="020B0604020202020204" pitchFamily="34" charset="0"/>
              <a:buChar char="•"/>
            </a:pPr>
            <a:r>
              <a:rPr lang="en-ZA" b="0" dirty="0" smtClean="0"/>
              <a:t>This is informative only and is based on the general interpretation of the standard</a:t>
            </a:r>
          </a:p>
          <a:p>
            <a:endParaRPr lang="en-ZA" dirty="0"/>
          </a:p>
          <a:p>
            <a:endParaRPr lang="en-ZA" dirty="0"/>
          </a:p>
        </p:txBody>
      </p:sp>
    </p:spTree>
    <p:extLst>
      <p:ext uri="{BB962C8B-B14F-4D97-AF65-F5344CB8AC3E}">
        <p14:creationId xmlns:p14="http://schemas.microsoft.com/office/powerpoint/2010/main" val="402750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SANS10139 Annex 1</a:t>
            </a:r>
            <a:endParaRPr lang="en-ZA" dirty="0"/>
          </a:p>
        </p:txBody>
      </p:sp>
      <p:sp>
        <p:nvSpPr>
          <p:cNvPr id="3" name="Content Placeholder 2"/>
          <p:cNvSpPr>
            <a:spLocks noGrp="1"/>
          </p:cNvSpPr>
          <p:nvPr>
            <p:ph idx="1"/>
          </p:nvPr>
        </p:nvSpPr>
        <p:spPr/>
        <p:txBody>
          <a:bodyPr/>
          <a:lstStyle/>
          <a:p>
            <a:endParaRPr lang="en-ZA" dirty="0" smtClean="0"/>
          </a:p>
          <a:p>
            <a:endParaRPr lang="en-ZA" dirty="0"/>
          </a:p>
          <a:p>
            <a:endParaRPr lang="en-ZA" b="0" dirty="0" smtClean="0"/>
          </a:p>
          <a:p>
            <a:pPr marL="342900" indent="-342900">
              <a:buFont typeface="Arial" panose="020B0604020202020204" pitchFamily="34" charset="0"/>
              <a:buChar char="•"/>
            </a:pPr>
            <a:endParaRPr lang="en-ZA" dirty="0"/>
          </a:p>
          <a:p>
            <a:endParaRPr lang="en-ZA" dirty="0"/>
          </a:p>
        </p:txBody>
      </p:sp>
      <p:graphicFrame>
        <p:nvGraphicFramePr>
          <p:cNvPr id="6" name="Table 5"/>
          <p:cNvGraphicFramePr>
            <a:graphicFrameLocks noGrp="1"/>
          </p:cNvGraphicFramePr>
          <p:nvPr>
            <p:extLst>
              <p:ext uri="{D42A27DB-BD31-4B8C-83A1-F6EECF244321}">
                <p14:modId xmlns:p14="http://schemas.microsoft.com/office/powerpoint/2010/main" val="4290663954"/>
              </p:ext>
            </p:extLst>
          </p:nvPr>
        </p:nvGraphicFramePr>
        <p:xfrm>
          <a:off x="827583" y="1397000"/>
          <a:ext cx="7344816" cy="4342068"/>
        </p:xfrm>
        <a:graphic>
          <a:graphicData uri="http://schemas.openxmlformats.org/drawingml/2006/table">
            <a:tbl>
              <a:tblPr firstRow="1" bandRow="1">
                <a:tableStyleId>{5C22544A-7EE6-4342-B048-85BDC9FD1C3A}</a:tableStyleId>
              </a:tblPr>
              <a:tblGrid>
                <a:gridCol w="2448272"/>
                <a:gridCol w="2448272"/>
                <a:gridCol w="2448272"/>
              </a:tblGrid>
              <a:tr h="471996">
                <a:tc>
                  <a:txBody>
                    <a:bodyPr/>
                    <a:lstStyle/>
                    <a:p>
                      <a:r>
                        <a:rPr lang="en-ZA" dirty="0" smtClean="0">
                          <a:latin typeface="Century Gothic" panose="020B0502020202020204" pitchFamily="34" charset="0"/>
                        </a:rPr>
                        <a:t>Type of Premises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Typical Category</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Comments</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Common</a:t>
                      </a:r>
                      <a:r>
                        <a:rPr lang="en-ZA" baseline="0" dirty="0" smtClean="0">
                          <a:latin typeface="Century Gothic" panose="020B0502020202020204" pitchFamily="34" charset="0"/>
                        </a:rPr>
                        <a:t> places of work- offices, factories, warehouses, shops, restaurants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M or P1/M or P2/M</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M normally suffices</a:t>
                      </a:r>
                    </a:p>
                    <a:p>
                      <a:r>
                        <a:rPr lang="en-ZA" dirty="0" smtClean="0">
                          <a:latin typeface="Century Gothic" panose="020B0502020202020204" pitchFamily="34" charset="0"/>
                        </a:rPr>
                        <a:t>Combined with P1 or P2 to</a:t>
                      </a:r>
                      <a:r>
                        <a:rPr lang="en-ZA" baseline="0" dirty="0" smtClean="0">
                          <a:latin typeface="Century Gothic" panose="020B0502020202020204" pitchFamily="34" charset="0"/>
                        </a:rPr>
                        <a:t> satisfy insurers or business continuity</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Hotels</a:t>
                      </a:r>
                      <a:r>
                        <a:rPr lang="en-ZA" baseline="0" dirty="0" smtClean="0">
                          <a:latin typeface="Century Gothic" panose="020B0502020202020204" pitchFamily="34" charset="0"/>
                        </a:rPr>
                        <a:t> and Hostels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 or L2</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Usually based on L3 but with many additions</a:t>
                      </a:r>
                      <a:r>
                        <a:rPr lang="en-ZA" baseline="0" dirty="0" smtClean="0">
                          <a:latin typeface="Century Gothic" panose="020B0502020202020204" pitchFamily="34" charset="0"/>
                        </a:rPr>
                        <a:t> resulting in at least L2 but normally L1</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Hospitals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Refer SANS322</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Prisons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M or</a:t>
                      </a:r>
                      <a:r>
                        <a:rPr lang="en-ZA" baseline="0" dirty="0" smtClean="0">
                          <a:latin typeface="Century Gothic" panose="020B0502020202020204" pitchFamily="34" charset="0"/>
                        </a:rPr>
                        <a:t> P2 or L4</a:t>
                      </a:r>
                      <a:endParaRPr lang="en-ZA" dirty="0">
                        <a:latin typeface="Century Gothic" panose="020B0502020202020204" pitchFamily="34" charset="0"/>
                      </a:endParaRPr>
                    </a:p>
                  </a:txBody>
                  <a:tcPr/>
                </a:tc>
                <a:tc>
                  <a:txBody>
                    <a:bodyPr/>
                    <a:lstStyle/>
                    <a:p>
                      <a:endParaRPr lang="en-ZA" dirty="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2001537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SANS10139 Annex 1</a:t>
            </a:r>
            <a:endParaRPr lang="en-ZA" dirty="0"/>
          </a:p>
        </p:txBody>
      </p:sp>
      <p:sp>
        <p:nvSpPr>
          <p:cNvPr id="3" name="Content Placeholder 2"/>
          <p:cNvSpPr>
            <a:spLocks noGrp="1"/>
          </p:cNvSpPr>
          <p:nvPr>
            <p:ph idx="1"/>
          </p:nvPr>
        </p:nvSpPr>
        <p:spPr/>
        <p:txBody>
          <a:bodyPr/>
          <a:lstStyle/>
          <a:p>
            <a:endParaRPr lang="en-ZA" dirty="0" smtClean="0"/>
          </a:p>
          <a:p>
            <a:endParaRPr lang="en-ZA" dirty="0"/>
          </a:p>
          <a:p>
            <a:endParaRPr lang="en-ZA" b="0" dirty="0" smtClean="0"/>
          </a:p>
          <a:p>
            <a:pPr marL="342900" indent="-342900">
              <a:buFont typeface="Arial" panose="020B0604020202020204" pitchFamily="34" charset="0"/>
              <a:buChar char="•"/>
            </a:pPr>
            <a:endParaRPr lang="en-ZA" dirty="0"/>
          </a:p>
          <a:p>
            <a:endParaRPr lang="en-ZA" dirty="0"/>
          </a:p>
        </p:txBody>
      </p:sp>
      <p:graphicFrame>
        <p:nvGraphicFramePr>
          <p:cNvPr id="6" name="Table 5"/>
          <p:cNvGraphicFramePr>
            <a:graphicFrameLocks noGrp="1"/>
          </p:cNvGraphicFramePr>
          <p:nvPr>
            <p:extLst>
              <p:ext uri="{D42A27DB-BD31-4B8C-83A1-F6EECF244321}">
                <p14:modId xmlns:p14="http://schemas.microsoft.com/office/powerpoint/2010/main" val="2576940547"/>
              </p:ext>
            </p:extLst>
          </p:nvPr>
        </p:nvGraphicFramePr>
        <p:xfrm>
          <a:off x="827583" y="1397000"/>
          <a:ext cx="7344816" cy="4403916"/>
        </p:xfrm>
        <a:graphic>
          <a:graphicData uri="http://schemas.openxmlformats.org/drawingml/2006/table">
            <a:tbl>
              <a:tblPr firstRow="1" bandRow="1">
                <a:tableStyleId>{5C22544A-7EE6-4342-B048-85BDC9FD1C3A}</a:tableStyleId>
              </a:tblPr>
              <a:tblGrid>
                <a:gridCol w="2592289"/>
                <a:gridCol w="2304255"/>
                <a:gridCol w="2448272"/>
              </a:tblGrid>
              <a:tr h="471996">
                <a:tc>
                  <a:txBody>
                    <a:bodyPr/>
                    <a:lstStyle/>
                    <a:p>
                      <a:r>
                        <a:rPr lang="en-ZA" dirty="0" smtClean="0">
                          <a:latin typeface="Century Gothic" panose="020B0502020202020204" pitchFamily="34" charset="0"/>
                        </a:rPr>
                        <a:t>Type of Premises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Typical Category</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Comments</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Schools greater than 160 pupils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M or M/P2 or M/P2/L4</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L4 generally if evening classes held</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Places of assembly – cinemas, museums, theatres, nightclubs, casinos</a:t>
                      </a:r>
                    </a:p>
                    <a:p>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M if less than 300 people</a:t>
                      </a:r>
                    </a:p>
                    <a:p>
                      <a:endParaRPr lang="en-ZA" dirty="0" smtClean="0">
                        <a:latin typeface="Century Gothic" panose="020B0502020202020204" pitchFamily="34" charset="0"/>
                      </a:endParaRPr>
                    </a:p>
                    <a:p>
                      <a:r>
                        <a:rPr lang="en-ZA" dirty="0" smtClean="0">
                          <a:latin typeface="Century Gothic" panose="020B0502020202020204" pitchFamily="34" charset="0"/>
                        </a:rPr>
                        <a:t>L1</a:t>
                      </a:r>
                      <a:r>
                        <a:rPr lang="en-ZA" baseline="0" dirty="0" smtClean="0">
                          <a:latin typeface="Century Gothic" panose="020B0502020202020204" pitchFamily="34" charset="0"/>
                        </a:rPr>
                        <a:t> – L4 for larger </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a:t>
                      </a:r>
                      <a:r>
                        <a:rPr lang="en-ZA" baseline="0" dirty="0" smtClean="0">
                          <a:latin typeface="Century Gothic" panose="020B0502020202020204" pitchFamily="34" charset="0"/>
                        </a:rPr>
                        <a:t> for large complex buildings with high evacuation risk</a:t>
                      </a:r>
                      <a:endParaRPr lang="en-ZA" dirty="0" smtClean="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Covered shopping centres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 – L3</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Normally a</a:t>
                      </a:r>
                      <a:r>
                        <a:rPr lang="en-ZA" baseline="0" dirty="0" smtClean="0">
                          <a:latin typeface="Century Gothic" panose="020B0502020202020204" pitchFamily="34" charset="0"/>
                        </a:rPr>
                        <a:t> tailor made</a:t>
                      </a:r>
                      <a:r>
                        <a:rPr lang="en-ZA" dirty="0" smtClean="0">
                          <a:latin typeface="Century Gothic" panose="020B0502020202020204" pitchFamily="34" charset="0"/>
                        </a:rPr>
                        <a:t> engineered solution</a:t>
                      </a:r>
                      <a:endParaRPr lang="en-ZA" dirty="0">
                        <a:latin typeface="Century Gothic" panose="020B0502020202020204" pitchFamily="34" charset="0"/>
                      </a:endParaRPr>
                    </a:p>
                  </a:txBody>
                  <a:tcPr/>
                </a:tc>
              </a:tr>
              <a:tr h="471996">
                <a:tc>
                  <a:txBody>
                    <a:bodyPr/>
                    <a:lstStyle/>
                    <a:p>
                      <a:r>
                        <a:rPr lang="en-ZA" dirty="0" smtClean="0">
                          <a:latin typeface="Century Gothic" panose="020B0502020202020204" pitchFamily="34" charset="0"/>
                        </a:rPr>
                        <a:t>Residential care homes</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 – L3</a:t>
                      </a:r>
                      <a:endParaRPr lang="en-ZA" dirty="0">
                        <a:latin typeface="Century Gothic" panose="020B0502020202020204" pitchFamily="34" charset="0"/>
                      </a:endParaRPr>
                    </a:p>
                  </a:txBody>
                  <a:tcPr/>
                </a:tc>
                <a:tc>
                  <a:txBody>
                    <a:bodyPr/>
                    <a:lstStyle/>
                    <a:p>
                      <a:r>
                        <a:rPr lang="en-ZA" dirty="0" smtClean="0">
                          <a:latin typeface="Century Gothic" panose="020B0502020202020204" pitchFamily="34" charset="0"/>
                        </a:rPr>
                        <a:t>L1 for large homes</a:t>
                      </a:r>
                      <a:endParaRPr lang="en-ZA" dirty="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375526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Fire Cable Requirements</a:t>
            </a:r>
            <a:endParaRPr lang="en-ZA" dirty="0"/>
          </a:p>
        </p:txBody>
      </p:sp>
      <p:sp>
        <p:nvSpPr>
          <p:cNvPr id="3" name="Content Placeholder 2"/>
          <p:cNvSpPr>
            <a:spLocks noGrp="1"/>
          </p:cNvSpPr>
          <p:nvPr>
            <p:ph idx="1"/>
          </p:nvPr>
        </p:nvSpPr>
        <p:spPr/>
        <p:txBody>
          <a:bodyPr>
            <a:normAutofit fontScale="92500" lnSpcReduction="20000"/>
          </a:bodyPr>
          <a:lstStyle/>
          <a:p>
            <a:r>
              <a:rPr lang="en-ZA" dirty="0" smtClean="0">
                <a:solidFill>
                  <a:schemeClr val="tx1"/>
                </a:solidFill>
              </a:rPr>
              <a:t>Fire Resistance</a:t>
            </a:r>
          </a:p>
          <a:p>
            <a:pPr marL="342900" indent="-342900">
              <a:buFontTx/>
              <a:buChar char="-"/>
            </a:pPr>
            <a:r>
              <a:rPr lang="en-ZA" b="0" dirty="0">
                <a:solidFill>
                  <a:schemeClr val="tx1"/>
                </a:solidFill>
              </a:rPr>
              <a:t>c</a:t>
            </a:r>
            <a:r>
              <a:rPr lang="en-ZA" b="0" dirty="0" smtClean="0">
                <a:solidFill>
                  <a:schemeClr val="tx1"/>
                </a:solidFill>
              </a:rPr>
              <a:t>ontinue to operate in a fire for a specified time</a:t>
            </a:r>
            <a:endParaRPr lang="en-ZA" b="0" dirty="0">
              <a:solidFill>
                <a:schemeClr val="tx1"/>
              </a:solidFill>
            </a:endParaRPr>
          </a:p>
          <a:p>
            <a:pPr marL="342900" indent="-342900">
              <a:buFontTx/>
              <a:buChar char="-"/>
            </a:pPr>
            <a:r>
              <a:rPr lang="en-ZA" b="0" dirty="0">
                <a:solidFill>
                  <a:schemeClr val="tx1"/>
                </a:solidFill>
              </a:rPr>
              <a:t>m</a:t>
            </a:r>
            <a:r>
              <a:rPr lang="en-ZA" b="0" dirty="0" smtClean="0">
                <a:solidFill>
                  <a:schemeClr val="tx1"/>
                </a:solidFill>
              </a:rPr>
              <a:t>aintain circuit integrity</a:t>
            </a:r>
            <a:endParaRPr lang="en-ZA" b="0" dirty="0">
              <a:solidFill>
                <a:schemeClr val="tx1"/>
              </a:solidFill>
            </a:endParaRPr>
          </a:p>
          <a:p>
            <a:endParaRPr lang="en-ZA" b="0" dirty="0" smtClean="0">
              <a:solidFill>
                <a:schemeClr val="tx1"/>
              </a:solidFill>
            </a:endParaRPr>
          </a:p>
          <a:p>
            <a:r>
              <a:rPr lang="en-ZA" dirty="0" smtClean="0">
                <a:solidFill>
                  <a:schemeClr val="tx1"/>
                </a:solidFill>
              </a:rPr>
              <a:t>Fire Propagation</a:t>
            </a:r>
          </a:p>
          <a:p>
            <a:pPr marL="342900" indent="-342900">
              <a:buFontTx/>
              <a:buChar char="-"/>
            </a:pPr>
            <a:r>
              <a:rPr lang="en-ZA" b="0" dirty="0" smtClean="0">
                <a:solidFill>
                  <a:schemeClr val="tx1"/>
                </a:solidFill>
              </a:rPr>
              <a:t>self-extinguishing</a:t>
            </a:r>
          </a:p>
          <a:p>
            <a:pPr marL="342900" indent="-342900">
              <a:buFontTx/>
              <a:buChar char="-"/>
            </a:pPr>
            <a:r>
              <a:rPr lang="en-ZA" b="0" dirty="0">
                <a:solidFill>
                  <a:schemeClr val="tx1"/>
                </a:solidFill>
              </a:rPr>
              <a:t>not act as transmission medium for fire</a:t>
            </a:r>
          </a:p>
          <a:p>
            <a:endParaRPr lang="en-ZA" b="0" dirty="0" smtClean="0">
              <a:solidFill>
                <a:schemeClr val="tx1"/>
              </a:solidFill>
            </a:endParaRPr>
          </a:p>
          <a:p>
            <a:r>
              <a:rPr lang="en-ZA" dirty="0" smtClean="0">
                <a:solidFill>
                  <a:schemeClr val="tx1"/>
                </a:solidFill>
              </a:rPr>
              <a:t>Emission of Fumes &amp; Gases</a:t>
            </a:r>
          </a:p>
          <a:p>
            <a:pPr marL="342900" indent="-342900">
              <a:buFontTx/>
              <a:buChar char="-"/>
            </a:pPr>
            <a:r>
              <a:rPr lang="en-ZA" b="0" dirty="0">
                <a:solidFill>
                  <a:schemeClr val="tx1"/>
                </a:solidFill>
              </a:rPr>
              <a:t>l</a:t>
            </a:r>
            <a:r>
              <a:rPr lang="en-ZA" b="0" dirty="0" smtClean="0">
                <a:solidFill>
                  <a:schemeClr val="tx1"/>
                </a:solidFill>
              </a:rPr>
              <a:t>ow emission of clear fumes</a:t>
            </a:r>
            <a:endParaRPr lang="en-ZA" b="0" dirty="0">
              <a:solidFill>
                <a:schemeClr val="tx1"/>
              </a:solidFill>
            </a:endParaRPr>
          </a:p>
          <a:p>
            <a:pPr marL="342900" indent="-342900">
              <a:buFontTx/>
              <a:buChar char="-"/>
            </a:pPr>
            <a:r>
              <a:rPr lang="en-ZA" b="0" dirty="0" smtClean="0">
                <a:solidFill>
                  <a:schemeClr val="tx1"/>
                </a:solidFill>
              </a:rPr>
              <a:t>Without halogens (corrosive gases)</a:t>
            </a:r>
            <a:endParaRPr lang="en-ZA" b="0" dirty="0">
              <a:solidFill>
                <a:schemeClr val="tx1"/>
              </a:solidFill>
            </a:endParaRPr>
          </a:p>
          <a:p>
            <a:endParaRPr lang="en-ZA" b="0" dirty="0">
              <a:solidFill>
                <a:srgbClr val="FF0000"/>
              </a:solidFill>
            </a:endParaRPr>
          </a:p>
        </p:txBody>
      </p:sp>
    </p:spTree>
    <p:extLst>
      <p:ext uri="{BB962C8B-B14F-4D97-AF65-F5344CB8AC3E}">
        <p14:creationId xmlns:p14="http://schemas.microsoft.com/office/powerpoint/2010/main" val="316429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Fire Cable Requirements</a:t>
            </a:r>
          </a:p>
        </p:txBody>
      </p:sp>
      <p:sp>
        <p:nvSpPr>
          <p:cNvPr id="3" name="Content Placeholder 2"/>
          <p:cNvSpPr>
            <a:spLocks noGrp="1"/>
          </p:cNvSpPr>
          <p:nvPr>
            <p:ph idx="1"/>
          </p:nvPr>
        </p:nvSpPr>
        <p:spPr/>
        <p:txBody>
          <a:bodyPr>
            <a:normAutofit fontScale="92500"/>
          </a:bodyPr>
          <a:lstStyle/>
          <a:p>
            <a:r>
              <a:rPr lang="en-ZA" b="0" dirty="0" smtClean="0"/>
              <a:t>All cables for the Critical Signal Paths and the final mains supply should be tested for resistance to fire, shock and water spray (SANS 50200). They should also be low smoke/zero halogen (non-toxic.</a:t>
            </a:r>
          </a:p>
          <a:p>
            <a:endParaRPr lang="en-ZA" b="0" dirty="0" smtClean="0">
              <a:solidFill>
                <a:srgbClr val="0070C0"/>
              </a:solidFill>
            </a:endParaRPr>
          </a:p>
          <a:p>
            <a:r>
              <a:rPr lang="en-ZA" b="0" dirty="0" smtClean="0">
                <a:solidFill>
                  <a:srgbClr val="0070C0"/>
                </a:solidFill>
              </a:rPr>
              <a:t>Standard resistance fire cable</a:t>
            </a:r>
          </a:p>
          <a:p>
            <a:r>
              <a:rPr lang="en-ZA" b="0" dirty="0" smtClean="0">
                <a:solidFill>
                  <a:srgbClr val="0070C0"/>
                </a:solidFill>
              </a:rPr>
              <a:t>(a </a:t>
            </a:r>
            <a:r>
              <a:rPr lang="en-ZA" b="0" dirty="0">
                <a:solidFill>
                  <a:srgbClr val="0070C0"/>
                </a:solidFill>
              </a:rPr>
              <a:t>30 min survival </a:t>
            </a:r>
            <a:r>
              <a:rPr lang="en-ZA" b="0" dirty="0" smtClean="0">
                <a:solidFill>
                  <a:srgbClr val="0070C0"/>
                </a:solidFill>
              </a:rPr>
              <a:t>time </a:t>
            </a:r>
            <a:r>
              <a:rPr lang="en-ZA" b="0" dirty="0">
                <a:solidFill>
                  <a:srgbClr val="0070C0"/>
                </a:solidFill>
              </a:rPr>
              <a:t>at </a:t>
            </a:r>
            <a:r>
              <a:rPr lang="en-ZA" b="0" dirty="0" smtClean="0">
                <a:solidFill>
                  <a:srgbClr val="0070C0"/>
                </a:solidFill>
              </a:rPr>
              <a:t>840</a:t>
            </a:r>
            <a:r>
              <a:rPr lang="en-ZA" b="0" baseline="30000" dirty="0" smtClean="0">
                <a:solidFill>
                  <a:srgbClr val="0070C0"/>
                </a:solidFill>
              </a:rPr>
              <a:t>o</a:t>
            </a:r>
            <a:r>
              <a:rPr lang="en-ZA" b="0" dirty="0" smtClean="0">
                <a:solidFill>
                  <a:srgbClr val="0070C0"/>
                </a:solidFill>
              </a:rPr>
              <a:t>C)</a:t>
            </a:r>
          </a:p>
          <a:p>
            <a:endParaRPr lang="en-ZA" b="0" dirty="0" smtClean="0">
              <a:solidFill>
                <a:srgbClr val="0070C0"/>
              </a:solidFill>
            </a:endParaRPr>
          </a:p>
          <a:p>
            <a:r>
              <a:rPr lang="en-ZA" b="0" dirty="0" smtClean="0">
                <a:solidFill>
                  <a:srgbClr val="FF0000"/>
                </a:solidFill>
              </a:rPr>
              <a:t>Enhanced resistance fire cable</a:t>
            </a:r>
          </a:p>
          <a:p>
            <a:r>
              <a:rPr lang="en-ZA" b="0" dirty="0" smtClean="0">
                <a:solidFill>
                  <a:srgbClr val="FF0000"/>
                </a:solidFill>
              </a:rPr>
              <a:t>(a 120 min survival time </a:t>
            </a:r>
            <a:r>
              <a:rPr lang="en-ZA" b="0" dirty="0">
                <a:solidFill>
                  <a:srgbClr val="FF0000"/>
                </a:solidFill>
              </a:rPr>
              <a:t>at </a:t>
            </a:r>
            <a:r>
              <a:rPr lang="en-ZA" b="0" dirty="0" smtClean="0">
                <a:solidFill>
                  <a:srgbClr val="FF0000"/>
                </a:solidFill>
              </a:rPr>
              <a:t>840</a:t>
            </a:r>
            <a:r>
              <a:rPr lang="en-ZA" b="0" baseline="30000" dirty="0" smtClean="0">
                <a:solidFill>
                  <a:srgbClr val="FF0000"/>
                </a:solidFill>
              </a:rPr>
              <a:t>o</a:t>
            </a:r>
            <a:r>
              <a:rPr lang="en-ZA" b="0" dirty="0" smtClean="0">
                <a:solidFill>
                  <a:srgbClr val="FF0000"/>
                </a:solidFill>
              </a:rPr>
              <a:t>C)</a:t>
            </a:r>
          </a:p>
          <a:p>
            <a:endParaRPr lang="en-ZA" b="0" dirty="0">
              <a:solidFill>
                <a:srgbClr val="FF0000"/>
              </a:solidFill>
            </a:endParaRPr>
          </a:p>
        </p:txBody>
      </p:sp>
    </p:spTree>
    <p:extLst>
      <p:ext uri="{BB962C8B-B14F-4D97-AF65-F5344CB8AC3E}">
        <p14:creationId xmlns:p14="http://schemas.microsoft.com/office/powerpoint/2010/main" val="385619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Fire Cable Requirements</a:t>
            </a:r>
          </a:p>
        </p:txBody>
      </p:sp>
      <p:sp>
        <p:nvSpPr>
          <p:cNvPr id="3" name="Content Placeholder 2"/>
          <p:cNvSpPr>
            <a:spLocks noGrp="1"/>
          </p:cNvSpPr>
          <p:nvPr>
            <p:ph idx="1"/>
          </p:nvPr>
        </p:nvSpPr>
        <p:spPr>
          <a:xfrm>
            <a:off x="759722" y="1556792"/>
            <a:ext cx="6476574" cy="3967336"/>
          </a:xfrm>
        </p:spPr>
        <p:txBody>
          <a:bodyPr>
            <a:normAutofit fontScale="92500" lnSpcReduction="20000"/>
          </a:bodyPr>
          <a:lstStyle/>
          <a:p>
            <a:r>
              <a:rPr lang="en-ZA" b="0" dirty="0" smtClean="0"/>
              <a:t>Minimum 1mm</a:t>
            </a:r>
            <a:r>
              <a:rPr lang="en-ZA" b="0" baseline="30000" dirty="0" smtClean="0"/>
              <a:t>2</a:t>
            </a:r>
            <a:r>
              <a:rPr lang="en-ZA" b="0" dirty="0" smtClean="0"/>
              <a:t> cross sectional area for all conductors</a:t>
            </a:r>
            <a:endParaRPr lang="en-ZA" b="0" dirty="0" smtClean="0">
              <a:solidFill>
                <a:srgbClr val="FF0000"/>
              </a:solidFill>
            </a:endParaRPr>
          </a:p>
          <a:p>
            <a:endParaRPr lang="en-ZA" b="0" dirty="0" smtClean="0">
              <a:solidFill>
                <a:schemeClr val="tx1"/>
              </a:solidFill>
            </a:endParaRPr>
          </a:p>
          <a:p>
            <a:r>
              <a:rPr lang="en-ZA" b="0" dirty="0" smtClean="0">
                <a:solidFill>
                  <a:schemeClr val="tx1"/>
                </a:solidFill>
              </a:rPr>
              <a:t>All fire alarm cable should be </a:t>
            </a:r>
            <a:r>
              <a:rPr lang="en-ZA" b="0" dirty="0" smtClean="0">
                <a:solidFill>
                  <a:srgbClr val="FF0000"/>
                </a:solidFill>
              </a:rPr>
              <a:t>red</a:t>
            </a:r>
            <a:r>
              <a:rPr lang="en-ZA" b="0" dirty="0" smtClean="0">
                <a:solidFill>
                  <a:schemeClr val="tx1"/>
                </a:solidFill>
              </a:rPr>
              <a:t> in colour</a:t>
            </a:r>
          </a:p>
          <a:p>
            <a:endParaRPr lang="en-ZA" b="0" dirty="0" smtClean="0">
              <a:solidFill>
                <a:schemeClr val="tx1"/>
              </a:solidFill>
            </a:endParaRPr>
          </a:p>
          <a:p>
            <a:r>
              <a:rPr lang="en-ZA" b="0" dirty="0" smtClean="0">
                <a:solidFill>
                  <a:schemeClr val="tx1"/>
                </a:solidFill>
              </a:rPr>
              <a:t>Should </a:t>
            </a:r>
            <a:r>
              <a:rPr lang="en-ZA" b="0" dirty="0">
                <a:solidFill>
                  <a:schemeClr val="tx1"/>
                </a:solidFill>
              </a:rPr>
              <a:t>include the </a:t>
            </a:r>
            <a:r>
              <a:rPr lang="en-ZA" b="0" dirty="0" smtClean="0">
                <a:solidFill>
                  <a:schemeClr val="tx1"/>
                </a:solidFill>
              </a:rPr>
              <a:t>following markings:</a:t>
            </a:r>
            <a:endParaRPr lang="en-ZA" b="0" dirty="0">
              <a:solidFill>
                <a:schemeClr val="tx1"/>
              </a:solidFill>
            </a:endParaRPr>
          </a:p>
          <a:p>
            <a:pPr marL="342900" indent="-342900">
              <a:buFont typeface="Arial" panose="020B0604020202020204" pitchFamily="34" charset="0"/>
              <a:buChar char="•"/>
            </a:pPr>
            <a:r>
              <a:rPr lang="en-ZA" b="0" dirty="0" smtClean="0">
                <a:solidFill>
                  <a:schemeClr val="tx1"/>
                </a:solidFill>
              </a:rPr>
              <a:t>the </a:t>
            </a:r>
            <a:r>
              <a:rPr lang="en-ZA" b="0" dirty="0">
                <a:solidFill>
                  <a:schemeClr val="tx1"/>
                </a:solidFill>
              </a:rPr>
              <a:t>manufactures name, trade </a:t>
            </a:r>
            <a:r>
              <a:rPr lang="en-ZA" b="0" dirty="0" smtClean="0">
                <a:solidFill>
                  <a:schemeClr val="tx1"/>
                </a:solidFill>
              </a:rPr>
              <a:t>name</a:t>
            </a:r>
            <a:endParaRPr lang="en-ZA" b="0" dirty="0">
              <a:solidFill>
                <a:schemeClr val="tx1"/>
              </a:solidFill>
            </a:endParaRPr>
          </a:p>
          <a:p>
            <a:pPr marL="342900" indent="-342900">
              <a:buFont typeface="Arial" panose="020B0604020202020204" pitchFamily="34" charset="0"/>
              <a:buChar char="•"/>
            </a:pPr>
            <a:r>
              <a:rPr lang="en-ZA" b="0" dirty="0" smtClean="0">
                <a:solidFill>
                  <a:schemeClr val="tx1"/>
                </a:solidFill>
              </a:rPr>
              <a:t>the </a:t>
            </a:r>
            <a:r>
              <a:rPr lang="en-ZA" b="0" dirty="0">
                <a:solidFill>
                  <a:schemeClr val="tx1"/>
                </a:solidFill>
              </a:rPr>
              <a:t>year of </a:t>
            </a:r>
            <a:r>
              <a:rPr lang="en-ZA" b="0" dirty="0" smtClean="0">
                <a:solidFill>
                  <a:schemeClr val="tx1"/>
                </a:solidFill>
              </a:rPr>
              <a:t>manufacture</a:t>
            </a:r>
            <a:endParaRPr lang="en-ZA" b="0" dirty="0">
              <a:solidFill>
                <a:schemeClr val="tx1"/>
              </a:solidFill>
            </a:endParaRPr>
          </a:p>
          <a:p>
            <a:pPr marL="342900" indent="-342900">
              <a:buFont typeface="Arial" panose="020B0604020202020204" pitchFamily="34" charset="0"/>
              <a:buChar char="•"/>
            </a:pPr>
            <a:r>
              <a:rPr lang="en-ZA" b="0" dirty="0" smtClean="0">
                <a:solidFill>
                  <a:schemeClr val="tx1"/>
                </a:solidFill>
              </a:rPr>
              <a:t>the </a:t>
            </a:r>
            <a:r>
              <a:rPr lang="en-ZA" b="0" dirty="0">
                <a:solidFill>
                  <a:schemeClr val="tx1"/>
                </a:solidFill>
              </a:rPr>
              <a:t>cable </a:t>
            </a:r>
            <a:r>
              <a:rPr lang="en-ZA" b="0" dirty="0" smtClean="0">
                <a:solidFill>
                  <a:schemeClr val="tx1"/>
                </a:solidFill>
              </a:rPr>
              <a:t>description</a:t>
            </a:r>
          </a:p>
          <a:p>
            <a:pPr marL="342900" indent="-342900">
              <a:buFont typeface="Arial" panose="020B0604020202020204" pitchFamily="34" charset="0"/>
              <a:buChar char="•"/>
            </a:pPr>
            <a:r>
              <a:rPr lang="en-ZA" b="0" dirty="0" smtClean="0">
                <a:solidFill>
                  <a:schemeClr val="tx1"/>
                </a:solidFill>
              </a:rPr>
              <a:t>the </a:t>
            </a:r>
            <a:r>
              <a:rPr lang="en-ZA" b="0" dirty="0">
                <a:solidFill>
                  <a:schemeClr val="tx1"/>
                </a:solidFill>
              </a:rPr>
              <a:t>fire rating of the cable along with the test method </a:t>
            </a:r>
            <a:r>
              <a:rPr lang="en-ZA" b="0" dirty="0" smtClean="0">
                <a:solidFill>
                  <a:schemeClr val="tx1"/>
                </a:solidFill>
              </a:rPr>
              <a:t>used</a:t>
            </a:r>
          </a:p>
          <a:p>
            <a:pPr marL="342900" indent="-342900">
              <a:buFont typeface="Arial" panose="020B0604020202020204" pitchFamily="34" charset="0"/>
              <a:buChar char="•"/>
            </a:pPr>
            <a:r>
              <a:rPr lang="en-ZA" b="0" dirty="0" smtClean="0">
                <a:solidFill>
                  <a:schemeClr val="tx1"/>
                </a:solidFill>
              </a:rPr>
              <a:t>the </a:t>
            </a:r>
            <a:r>
              <a:rPr lang="en-ZA" b="0" dirty="0">
                <a:solidFill>
                  <a:schemeClr val="tx1"/>
                </a:solidFill>
              </a:rPr>
              <a:t>batch number</a:t>
            </a:r>
          </a:p>
        </p:txBody>
      </p:sp>
      <p:pic>
        <p:nvPicPr>
          <p:cNvPr id="4" name="Picture 3"/>
          <p:cNvPicPr>
            <a:picLocks noChangeAspect="1"/>
          </p:cNvPicPr>
          <p:nvPr/>
        </p:nvPicPr>
        <p:blipFill>
          <a:blip r:embed="rId2"/>
          <a:stretch>
            <a:fillRect/>
          </a:stretch>
        </p:blipFill>
        <p:spPr>
          <a:xfrm>
            <a:off x="7428356" y="1838760"/>
            <a:ext cx="916200" cy="3403400"/>
          </a:xfrm>
          <a:prstGeom prst="rect">
            <a:avLst/>
          </a:prstGeom>
        </p:spPr>
      </p:pic>
    </p:spTree>
    <p:extLst>
      <p:ext uri="{BB962C8B-B14F-4D97-AF65-F5344CB8AC3E}">
        <p14:creationId xmlns:p14="http://schemas.microsoft.com/office/powerpoint/2010/main" val="3830960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Standard or Enhanced?</a:t>
            </a:r>
            <a:endParaRPr lang="en-ZA" dirty="0"/>
          </a:p>
        </p:txBody>
      </p:sp>
      <p:sp>
        <p:nvSpPr>
          <p:cNvPr id="4" name="Text Placeholder 3"/>
          <p:cNvSpPr>
            <a:spLocks noGrp="1"/>
          </p:cNvSpPr>
          <p:nvPr>
            <p:ph type="body" idx="1"/>
          </p:nvPr>
        </p:nvSpPr>
        <p:spPr>
          <a:xfrm>
            <a:off x="758952" y="1677560"/>
            <a:ext cx="3657600" cy="639762"/>
          </a:xfrm>
        </p:spPr>
        <p:txBody>
          <a:bodyPr/>
          <a:lstStyle/>
          <a:p>
            <a:r>
              <a:rPr lang="en-ZA" dirty="0" smtClean="0"/>
              <a:t>Standard</a:t>
            </a:r>
            <a:endParaRPr lang="en-ZA" dirty="0"/>
          </a:p>
        </p:txBody>
      </p:sp>
      <p:sp>
        <p:nvSpPr>
          <p:cNvPr id="5" name="Content Placeholder 4"/>
          <p:cNvSpPr>
            <a:spLocks noGrp="1"/>
          </p:cNvSpPr>
          <p:nvPr>
            <p:ph sz="half" idx="2"/>
          </p:nvPr>
        </p:nvSpPr>
        <p:spPr>
          <a:xfrm>
            <a:off x="758952" y="2397224"/>
            <a:ext cx="3657600" cy="3048000"/>
          </a:xfrm>
        </p:spPr>
        <p:txBody>
          <a:bodyPr>
            <a:normAutofit/>
          </a:bodyPr>
          <a:lstStyle/>
          <a:p>
            <a:r>
              <a:rPr lang="en-ZA" sz="2200" b="0" dirty="0" err="1" smtClean="0"/>
              <a:t>Unsprinklered</a:t>
            </a:r>
            <a:r>
              <a:rPr lang="en-ZA" sz="2200" b="0" dirty="0" smtClean="0"/>
              <a:t> buildings that are:</a:t>
            </a:r>
          </a:p>
          <a:p>
            <a:pPr marL="342900" indent="-342900">
              <a:buFont typeface="Arial" panose="020B0604020202020204" pitchFamily="34" charset="0"/>
              <a:buChar char="•"/>
            </a:pPr>
            <a:r>
              <a:rPr lang="en-ZA" sz="2200" b="0" dirty="0" smtClean="0"/>
              <a:t>Less than 30m high</a:t>
            </a:r>
          </a:p>
          <a:p>
            <a:pPr marL="342900" indent="-342900">
              <a:buFont typeface="Arial" panose="020B0604020202020204" pitchFamily="34" charset="0"/>
              <a:buChar char="•"/>
            </a:pPr>
            <a:r>
              <a:rPr lang="en-ZA" sz="2200" b="0" dirty="0" smtClean="0"/>
              <a:t>Less than 4 stage evacuation</a:t>
            </a:r>
            <a:endParaRPr lang="en-ZA" sz="2200" b="0" dirty="0"/>
          </a:p>
        </p:txBody>
      </p:sp>
      <p:sp>
        <p:nvSpPr>
          <p:cNvPr id="6" name="Text Placeholder 5"/>
          <p:cNvSpPr>
            <a:spLocks noGrp="1"/>
          </p:cNvSpPr>
          <p:nvPr>
            <p:ph type="body" sz="quarter" idx="3"/>
          </p:nvPr>
        </p:nvSpPr>
        <p:spPr>
          <a:xfrm>
            <a:off x="4645152" y="1677560"/>
            <a:ext cx="3657600" cy="639762"/>
          </a:xfrm>
        </p:spPr>
        <p:txBody>
          <a:bodyPr/>
          <a:lstStyle/>
          <a:p>
            <a:pPr algn="r"/>
            <a:r>
              <a:rPr lang="en-ZA" dirty="0" smtClean="0"/>
              <a:t>Enhanced</a:t>
            </a:r>
            <a:endParaRPr lang="en-ZA" dirty="0"/>
          </a:p>
        </p:txBody>
      </p:sp>
      <p:sp>
        <p:nvSpPr>
          <p:cNvPr id="7" name="Content Placeholder 6"/>
          <p:cNvSpPr>
            <a:spLocks noGrp="1"/>
          </p:cNvSpPr>
          <p:nvPr>
            <p:ph sz="quarter" idx="4"/>
          </p:nvPr>
        </p:nvSpPr>
        <p:spPr>
          <a:xfrm>
            <a:off x="4645152" y="2397224"/>
            <a:ext cx="3657600" cy="3696072"/>
          </a:xfrm>
        </p:spPr>
        <p:txBody>
          <a:bodyPr>
            <a:normAutofit/>
          </a:bodyPr>
          <a:lstStyle/>
          <a:p>
            <a:r>
              <a:rPr lang="en-ZA" sz="2200" b="0" dirty="0" err="1" smtClean="0"/>
              <a:t>Unsprinklered</a:t>
            </a:r>
            <a:r>
              <a:rPr lang="en-ZA" sz="2200" b="0" dirty="0" smtClean="0"/>
              <a:t> buildings that are:</a:t>
            </a:r>
          </a:p>
          <a:p>
            <a:pPr marL="342900" indent="-342900">
              <a:buFont typeface="Arial" panose="020B0604020202020204" pitchFamily="34" charset="0"/>
              <a:buChar char="•"/>
            </a:pPr>
            <a:r>
              <a:rPr lang="en-ZA" sz="2200" b="0" dirty="0" smtClean="0"/>
              <a:t>Over 30m high</a:t>
            </a:r>
          </a:p>
          <a:p>
            <a:pPr marL="342900" indent="-342900">
              <a:buFont typeface="Arial" panose="020B0604020202020204" pitchFamily="34" charset="0"/>
              <a:buChar char="•"/>
            </a:pPr>
            <a:r>
              <a:rPr lang="en-ZA" sz="2200" b="0" dirty="0" smtClean="0"/>
              <a:t>More than 4 stage evacuation</a:t>
            </a:r>
          </a:p>
          <a:p>
            <a:pPr marL="342900" indent="-342900">
              <a:buFont typeface="Arial" panose="020B0604020202020204" pitchFamily="34" charset="0"/>
              <a:buChar char="•"/>
            </a:pPr>
            <a:r>
              <a:rPr lang="en-ZA" sz="2200" b="0" dirty="0" smtClean="0"/>
              <a:t>Delayed evacuation areas</a:t>
            </a:r>
          </a:p>
          <a:p>
            <a:pPr marL="342900" indent="-342900">
              <a:buFont typeface="Arial" panose="020B0604020202020204" pitchFamily="34" charset="0"/>
              <a:buChar char="•"/>
            </a:pPr>
            <a:r>
              <a:rPr lang="en-ZA" sz="2200" b="0" dirty="0" smtClean="0"/>
              <a:t>Specified high risk areas</a:t>
            </a:r>
            <a:endParaRPr lang="en-ZA" sz="2200" b="0" dirty="0"/>
          </a:p>
        </p:txBody>
      </p:sp>
    </p:spTree>
    <p:extLst>
      <p:ext uri="{BB962C8B-B14F-4D97-AF65-F5344CB8AC3E}">
        <p14:creationId xmlns:p14="http://schemas.microsoft.com/office/powerpoint/2010/main" val="2962300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Cable Supports</a:t>
            </a:r>
            <a:endParaRPr lang="en-ZA" dirty="0"/>
          </a:p>
        </p:txBody>
      </p:sp>
      <p:sp>
        <p:nvSpPr>
          <p:cNvPr id="3" name="Content Placeholder 2"/>
          <p:cNvSpPr>
            <a:spLocks noGrp="1"/>
          </p:cNvSpPr>
          <p:nvPr>
            <p:ph idx="1"/>
          </p:nvPr>
        </p:nvSpPr>
        <p:spPr/>
        <p:txBody>
          <a:bodyPr>
            <a:normAutofit lnSpcReduction="10000"/>
          </a:bodyPr>
          <a:lstStyle/>
          <a:p>
            <a:r>
              <a:rPr lang="en-ZA" dirty="0" smtClean="0"/>
              <a:t>Protection may be provided by:</a:t>
            </a:r>
          </a:p>
          <a:p>
            <a:pPr marL="342900" indent="-342900">
              <a:buFont typeface="Arial" panose="020B0604020202020204" pitchFamily="34" charset="0"/>
              <a:buChar char="•"/>
            </a:pPr>
            <a:r>
              <a:rPr lang="en-ZA" b="0" dirty="0" smtClean="0"/>
              <a:t>Laying cable on tray</a:t>
            </a:r>
          </a:p>
          <a:p>
            <a:pPr marL="342900" indent="-342900">
              <a:buFont typeface="Arial" panose="020B0604020202020204" pitchFamily="34" charset="0"/>
              <a:buChar char="•"/>
            </a:pPr>
            <a:r>
              <a:rPr lang="en-ZA" b="0" dirty="0" smtClean="0"/>
              <a:t>Burying it in the structure of the building</a:t>
            </a:r>
          </a:p>
          <a:p>
            <a:pPr marL="342900" indent="-342900">
              <a:buFont typeface="Arial" panose="020B0604020202020204" pitchFamily="34" charset="0"/>
              <a:buChar char="•"/>
            </a:pPr>
            <a:r>
              <a:rPr lang="en-ZA" b="0" dirty="0" smtClean="0"/>
              <a:t>Installing in steel conduit, ducting or trunking</a:t>
            </a:r>
          </a:p>
          <a:p>
            <a:pPr marL="342900" indent="-342900">
              <a:buFont typeface="Arial" panose="020B0604020202020204" pitchFamily="34" charset="0"/>
              <a:buChar char="•"/>
            </a:pPr>
            <a:r>
              <a:rPr lang="en-ZA" b="0" dirty="0" smtClean="0"/>
              <a:t>PVC conduit supports (non-combustible) and distance between supports does not exceed 500mm</a:t>
            </a:r>
          </a:p>
          <a:p>
            <a:r>
              <a:rPr lang="en-ZA" b="0" i="1" dirty="0" smtClean="0">
                <a:solidFill>
                  <a:srgbClr val="FF0000"/>
                </a:solidFill>
              </a:rPr>
              <a:t>Supports must be non-combustible and withstand similar temperature and duration as the cable</a:t>
            </a:r>
          </a:p>
          <a:p>
            <a:r>
              <a:rPr lang="en-ZA" b="0" i="1" dirty="0" smtClean="0">
                <a:solidFill>
                  <a:srgbClr val="FF0000"/>
                </a:solidFill>
              </a:rPr>
              <a:t>NB!! Plastic clips, cable ties, trunking not suitable</a:t>
            </a:r>
            <a:endParaRPr lang="en-ZA" b="0" i="1" dirty="0">
              <a:solidFill>
                <a:srgbClr val="FF0000"/>
              </a:solidFill>
            </a:endParaRPr>
          </a:p>
        </p:txBody>
      </p:sp>
    </p:spTree>
    <p:extLst>
      <p:ext uri="{BB962C8B-B14F-4D97-AF65-F5344CB8AC3E}">
        <p14:creationId xmlns:p14="http://schemas.microsoft.com/office/powerpoint/2010/main" val="141378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sp>
        <p:nvSpPr>
          <p:cNvPr id="4" name="Content Placeholder 3"/>
          <p:cNvSpPr>
            <a:spLocks noGrp="1"/>
          </p:cNvSpPr>
          <p:nvPr>
            <p:ph idx="1"/>
          </p:nvPr>
        </p:nvSpPr>
        <p:spPr/>
        <p:txBody>
          <a:bodyPr>
            <a:normAutofit/>
          </a:bodyPr>
          <a:lstStyle/>
          <a:p>
            <a:pPr algn="ctr"/>
            <a:r>
              <a:rPr lang="en-ZA" sz="3200" dirty="0" smtClean="0"/>
              <a:t>VISION </a:t>
            </a:r>
            <a:r>
              <a:rPr lang="en-ZA" sz="3200" dirty="0"/>
              <a:t>&amp; MISSION </a:t>
            </a:r>
            <a:r>
              <a:rPr lang="en-ZA" sz="3200" dirty="0" smtClean="0"/>
              <a:t>STATEMENT</a:t>
            </a:r>
          </a:p>
          <a:p>
            <a:pPr algn="ctr"/>
            <a:endParaRPr lang="en-ZA" sz="3200" dirty="0"/>
          </a:p>
          <a:p>
            <a:pPr algn="ctr"/>
            <a:r>
              <a:rPr lang="en-ZA" sz="3200" i="1" dirty="0"/>
              <a:t>To Qualify and Certify competent persons within the fire industry to ensure safe practice. </a:t>
            </a:r>
            <a:endParaRPr lang="en-ZA" sz="3200" dirty="0"/>
          </a:p>
        </p:txBody>
      </p:sp>
    </p:spTree>
    <p:extLst>
      <p:ext uri="{BB962C8B-B14F-4D97-AF65-F5344CB8AC3E}">
        <p14:creationId xmlns:p14="http://schemas.microsoft.com/office/powerpoint/2010/main" val="91688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Automatic Detection</a:t>
            </a:r>
            <a:endParaRPr lang="en-ZA" dirty="0"/>
          </a:p>
        </p:txBody>
      </p:sp>
      <p:sp>
        <p:nvSpPr>
          <p:cNvPr id="3" name="Content Placeholder 2"/>
          <p:cNvSpPr>
            <a:spLocks noGrp="1"/>
          </p:cNvSpPr>
          <p:nvPr>
            <p:ph idx="1"/>
          </p:nvPr>
        </p:nvSpPr>
        <p:spPr/>
        <p:txBody>
          <a:bodyPr/>
          <a:lstStyle/>
          <a:p>
            <a:pPr marL="457200" indent="-457200">
              <a:buFont typeface="+mj-lt"/>
              <a:buAutoNum type="arabicPeriod"/>
            </a:pPr>
            <a:r>
              <a:rPr lang="en-ZA" dirty="0" smtClean="0"/>
              <a:t>Heat</a:t>
            </a:r>
          </a:p>
          <a:p>
            <a:pPr marL="457200" indent="-457200">
              <a:buFont typeface="+mj-lt"/>
              <a:buAutoNum type="arabicPeriod"/>
            </a:pPr>
            <a:r>
              <a:rPr lang="en-ZA" dirty="0" smtClean="0"/>
              <a:t>Smoke</a:t>
            </a:r>
          </a:p>
          <a:p>
            <a:pPr marL="457200" indent="-457200">
              <a:buFont typeface="+mj-lt"/>
              <a:buAutoNum type="arabicPeriod"/>
            </a:pPr>
            <a:r>
              <a:rPr lang="en-ZA" dirty="0" smtClean="0"/>
              <a:t>Combustion Gas (such as carbon monoxide)</a:t>
            </a:r>
          </a:p>
          <a:p>
            <a:pPr marL="457200" indent="-457200">
              <a:buFont typeface="+mj-lt"/>
              <a:buAutoNum type="arabicPeriod"/>
            </a:pPr>
            <a:r>
              <a:rPr lang="en-ZA" dirty="0" smtClean="0"/>
              <a:t>Infra-red or ultraviolet radiation</a:t>
            </a:r>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3645024"/>
            <a:ext cx="2286000" cy="2286000"/>
          </a:xfrm>
          <a:prstGeom prst="rect">
            <a:avLst/>
          </a:prstGeom>
        </p:spPr>
      </p:pic>
    </p:spTree>
    <p:extLst>
      <p:ext uri="{BB962C8B-B14F-4D97-AF65-F5344CB8AC3E}">
        <p14:creationId xmlns:p14="http://schemas.microsoft.com/office/powerpoint/2010/main" val="2570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Heat</a:t>
            </a:r>
            <a:endParaRPr lang="en-ZA"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smtClean="0"/>
              <a:t>Point type temperature detectors</a:t>
            </a:r>
          </a:p>
          <a:p>
            <a:pPr marL="342900" indent="-342900">
              <a:buFont typeface="Arial" panose="020B0604020202020204" pitchFamily="34" charset="0"/>
              <a:buChar char="•"/>
            </a:pPr>
            <a:r>
              <a:rPr lang="en-ZA" dirty="0" smtClean="0"/>
              <a:t>Different Classes, temperatures, fixed temperature and Rate of Rise (</a:t>
            </a:r>
            <a:r>
              <a:rPr lang="en-ZA" dirty="0" err="1" smtClean="0"/>
              <a:t>RoR</a:t>
            </a:r>
            <a:r>
              <a:rPr lang="en-ZA" dirty="0" smtClean="0"/>
              <a:t>)</a:t>
            </a:r>
            <a:endParaRPr lang="en-ZA" dirty="0"/>
          </a:p>
          <a:p>
            <a:pPr marL="342900" indent="-342900">
              <a:buFont typeface="Arial" panose="020B0604020202020204" pitchFamily="34" charset="0"/>
              <a:buChar char="•"/>
            </a:pPr>
            <a:r>
              <a:rPr lang="en-ZA" dirty="0" smtClean="0"/>
              <a:t>Linear Heat Cable</a:t>
            </a:r>
          </a:p>
          <a:p>
            <a:pPr marL="342900" indent="-342900">
              <a:buFont typeface="Arial" panose="020B0604020202020204" pitchFamily="34" charset="0"/>
              <a:buChar char="•"/>
            </a:pPr>
            <a:r>
              <a:rPr lang="en-ZA" dirty="0" smtClean="0"/>
              <a:t>Temperature Probe</a:t>
            </a:r>
            <a:endParaRPr lang="en-Z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2924944"/>
            <a:ext cx="752475" cy="2333625"/>
          </a:xfrm>
          <a:prstGeom prst="rect">
            <a:avLst/>
          </a:prstGeom>
        </p:spPr>
      </p:pic>
    </p:spTree>
    <p:extLst>
      <p:ext uri="{BB962C8B-B14F-4D97-AF65-F5344CB8AC3E}">
        <p14:creationId xmlns:p14="http://schemas.microsoft.com/office/powerpoint/2010/main" val="3810170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Smoke</a:t>
            </a:r>
            <a:endParaRPr lang="en-ZA"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smtClean="0"/>
              <a:t>Point detector – optical or ionisation</a:t>
            </a:r>
          </a:p>
          <a:p>
            <a:pPr marL="342900" indent="-342900">
              <a:buFont typeface="Arial" panose="020B0604020202020204" pitchFamily="34" charset="0"/>
              <a:buChar char="•"/>
            </a:pPr>
            <a:r>
              <a:rPr lang="en-ZA" dirty="0" smtClean="0"/>
              <a:t>Optical beam detectors</a:t>
            </a:r>
          </a:p>
          <a:p>
            <a:pPr marL="342900" indent="-342900">
              <a:buFont typeface="Arial" panose="020B0604020202020204" pitchFamily="34" charset="0"/>
              <a:buChar char="•"/>
            </a:pPr>
            <a:r>
              <a:rPr lang="en-ZA" dirty="0" smtClean="0"/>
              <a:t>Aspirating smoke detectors</a:t>
            </a:r>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3645024"/>
            <a:ext cx="3672408" cy="1743075"/>
          </a:xfrm>
          <a:prstGeom prst="rect">
            <a:avLst/>
          </a:prstGeom>
        </p:spPr>
      </p:pic>
    </p:spTree>
    <p:extLst>
      <p:ext uri="{BB962C8B-B14F-4D97-AF65-F5344CB8AC3E}">
        <p14:creationId xmlns:p14="http://schemas.microsoft.com/office/powerpoint/2010/main" val="2905744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Combustion Gases</a:t>
            </a:r>
            <a:endParaRPr lang="en-ZA"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smtClean="0"/>
              <a:t>Carbon monoxide detectors (CO)</a:t>
            </a:r>
          </a:p>
          <a:p>
            <a:pPr marL="342900" indent="-342900">
              <a:buFont typeface="Arial" panose="020B0604020202020204" pitchFamily="34" charset="0"/>
              <a:buChar char="•"/>
            </a:pPr>
            <a:r>
              <a:rPr lang="en-ZA" dirty="0" smtClean="0"/>
              <a:t>Multi-criteria detectors</a:t>
            </a:r>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3356992"/>
            <a:ext cx="2847975" cy="1600200"/>
          </a:xfrm>
          <a:prstGeom prst="rect">
            <a:avLst/>
          </a:prstGeom>
        </p:spPr>
      </p:pic>
    </p:spTree>
    <p:extLst>
      <p:ext uri="{BB962C8B-B14F-4D97-AF65-F5344CB8AC3E}">
        <p14:creationId xmlns:p14="http://schemas.microsoft.com/office/powerpoint/2010/main" val="171965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Infra-red or Ultraviolet Radiation</a:t>
            </a:r>
            <a:endParaRPr lang="en-ZA"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smtClean="0"/>
              <a:t>Flame detectors</a:t>
            </a:r>
          </a:p>
          <a:p>
            <a:pPr marL="342900" indent="-342900">
              <a:buFont typeface="Arial" panose="020B0604020202020204" pitchFamily="34" charset="0"/>
              <a:buChar char="•"/>
            </a:pPr>
            <a:r>
              <a:rPr lang="en-ZA" dirty="0" smtClean="0"/>
              <a:t>Ember detectors</a:t>
            </a:r>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318" y="2708920"/>
            <a:ext cx="3237888" cy="2194173"/>
          </a:xfrm>
          <a:prstGeom prst="rect">
            <a:avLst/>
          </a:prstGeom>
        </p:spPr>
      </p:pic>
    </p:spTree>
    <p:extLst>
      <p:ext uri="{BB962C8B-B14F-4D97-AF65-F5344CB8AC3E}">
        <p14:creationId xmlns:p14="http://schemas.microsoft.com/office/powerpoint/2010/main" val="83041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DETECTOR SELECTION</a:t>
            </a:r>
            <a:endParaRPr lang="en-ZA" i="1" dirty="0"/>
          </a:p>
        </p:txBody>
      </p:sp>
      <p:sp>
        <p:nvSpPr>
          <p:cNvPr id="4" name="Content Placeholder 3"/>
          <p:cNvSpPr>
            <a:spLocks noGrp="1"/>
          </p:cNvSpPr>
          <p:nvPr>
            <p:ph idx="1"/>
          </p:nvPr>
        </p:nvSpPr>
        <p:spPr/>
        <p:txBody>
          <a:bodyPr>
            <a:normAutofit lnSpcReduction="10000"/>
          </a:bodyPr>
          <a:lstStyle/>
          <a:p>
            <a:r>
              <a:rPr lang="en-ZA" sz="2000" dirty="0" smtClean="0"/>
              <a:t>Protected/Type of area</a:t>
            </a:r>
          </a:p>
          <a:p>
            <a:pPr marL="342900" indent="-342900">
              <a:buFontTx/>
              <a:buChar char="-"/>
            </a:pPr>
            <a:r>
              <a:rPr lang="en-ZA" sz="2000" b="0" dirty="0" smtClean="0">
                <a:latin typeface="Century Gothic" panose="020B0502020202020204" pitchFamily="34" charset="0"/>
              </a:rPr>
              <a:t>Hotel bedroom, office, kitchen, corridor, workshop</a:t>
            </a:r>
          </a:p>
          <a:p>
            <a:endParaRPr lang="en-ZA" sz="2000" b="0" dirty="0">
              <a:latin typeface="Century Gothic" panose="020B0502020202020204" pitchFamily="34" charset="0"/>
            </a:endParaRPr>
          </a:p>
          <a:p>
            <a:r>
              <a:rPr lang="en-ZA" sz="2000" dirty="0" smtClean="0"/>
              <a:t>Predominant use of area</a:t>
            </a:r>
          </a:p>
          <a:p>
            <a:pPr marL="342900" indent="-342900">
              <a:buFontTx/>
              <a:buChar char="-"/>
            </a:pPr>
            <a:r>
              <a:rPr lang="en-ZA" sz="2000" b="0" dirty="0"/>
              <a:t>S</a:t>
            </a:r>
            <a:r>
              <a:rPr lang="en-ZA" sz="2000" b="0" dirty="0" smtClean="0">
                <a:latin typeface="Century Gothic" panose="020B0502020202020204" pitchFamily="34" charset="0"/>
              </a:rPr>
              <a:t>leeping, cooking, office work, storage, manufacturing</a:t>
            </a:r>
          </a:p>
          <a:p>
            <a:endParaRPr lang="en-ZA" sz="2000" dirty="0" smtClean="0">
              <a:latin typeface="Century Gothic" panose="020B0502020202020204" pitchFamily="34" charset="0"/>
            </a:endParaRPr>
          </a:p>
          <a:p>
            <a:r>
              <a:rPr lang="en-ZA" sz="2000" dirty="0" smtClean="0">
                <a:latin typeface="Century Gothic" panose="020B0502020202020204" pitchFamily="34" charset="0"/>
              </a:rPr>
              <a:t>Fire risk</a:t>
            </a:r>
          </a:p>
          <a:p>
            <a:pPr marL="342900" indent="-342900">
              <a:buFontTx/>
              <a:buChar char="-"/>
            </a:pPr>
            <a:r>
              <a:rPr lang="en-ZA" sz="2000" b="0" dirty="0" smtClean="0"/>
              <a:t>Smouldering smoke (white/dark), flaming (clean/dirty)</a:t>
            </a:r>
          </a:p>
          <a:p>
            <a:endParaRPr lang="en-ZA" sz="2000" b="0" dirty="0"/>
          </a:p>
          <a:p>
            <a:r>
              <a:rPr lang="en-ZA" sz="2000" dirty="0" smtClean="0">
                <a:latin typeface="Century Gothic" panose="020B0502020202020204" pitchFamily="34" charset="0"/>
              </a:rPr>
              <a:t>False alarm risk</a:t>
            </a:r>
          </a:p>
          <a:p>
            <a:pPr marL="342900" indent="-342900">
              <a:buFontTx/>
              <a:buChar char="-"/>
            </a:pPr>
            <a:r>
              <a:rPr lang="en-ZA" sz="2000" b="0" dirty="0"/>
              <a:t>S</a:t>
            </a:r>
            <a:r>
              <a:rPr lang="en-ZA" sz="2000" b="0" dirty="0" smtClean="0"/>
              <a:t>team, toaster/oven, dust, smoking, hot works</a:t>
            </a:r>
          </a:p>
          <a:p>
            <a:endParaRPr lang="en-ZA" sz="2000" b="0" dirty="0" smtClean="0">
              <a:latin typeface="Century Gothic" panose="020B0502020202020204" pitchFamily="34" charset="0"/>
            </a:endParaRPr>
          </a:p>
          <a:p>
            <a:pPr marL="342900" indent="-342900">
              <a:buFontTx/>
              <a:buChar char="-"/>
            </a:pPr>
            <a:endParaRPr lang="en-ZA" sz="2000" b="0" dirty="0">
              <a:latin typeface="Century Gothic" panose="020B0502020202020204" pitchFamily="34" charset="0"/>
            </a:endParaRPr>
          </a:p>
        </p:txBody>
      </p:sp>
    </p:spTree>
    <p:extLst>
      <p:ext uri="{BB962C8B-B14F-4D97-AF65-F5344CB8AC3E}">
        <p14:creationId xmlns:p14="http://schemas.microsoft.com/office/powerpoint/2010/main" val="1770973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DETECTOR SELECTION</a:t>
            </a:r>
            <a:endParaRPr lang="en-ZA" i="1" dirty="0"/>
          </a:p>
        </p:txBody>
      </p:sp>
      <p:pic>
        <p:nvPicPr>
          <p:cNvPr id="5" name="Picture 4"/>
          <p:cNvPicPr>
            <a:picLocks noChangeAspect="1"/>
          </p:cNvPicPr>
          <p:nvPr/>
        </p:nvPicPr>
        <p:blipFill>
          <a:blip r:embed="rId2"/>
          <a:stretch>
            <a:fillRect/>
          </a:stretch>
        </p:blipFill>
        <p:spPr>
          <a:xfrm>
            <a:off x="179512" y="1196752"/>
            <a:ext cx="8846664" cy="4857522"/>
          </a:xfrm>
          <a:prstGeom prst="rect">
            <a:avLst/>
          </a:prstGeom>
        </p:spPr>
      </p:pic>
    </p:spTree>
    <p:extLst>
      <p:ext uri="{BB962C8B-B14F-4D97-AF65-F5344CB8AC3E}">
        <p14:creationId xmlns:p14="http://schemas.microsoft.com/office/powerpoint/2010/main" val="3427040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DETECTOR SELECTION</a:t>
            </a:r>
            <a:endParaRPr lang="en-ZA" i="1" dirty="0"/>
          </a:p>
        </p:txBody>
      </p:sp>
      <p:pic>
        <p:nvPicPr>
          <p:cNvPr id="3" name="Picture 2"/>
          <p:cNvPicPr>
            <a:picLocks noChangeAspect="1"/>
          </p:cNvPicPr>
          <p:nvPr/>
        </p:nvPicPr>
        <p:blipFill>
          <a:blip r:embed="rId2"/>
          <a:stretch>
            <a:fillRect/>
          </a:stretch>
        </p:blipFill>
        <p:spPr>
          <a:xfrm>
            <a:off x="251520" y="1473122"/>
            <a:ext cx="8711196" cy="4294885"/>
          </a:xfrm>
          <a:prstGeom prst="rect">
            <a:avLst/>
          </a:prstGeom>
        </p:spPr>
      </p:pic>
    </p:spTree>
    <p:extLst>
      <p:ext uri="{BB962C8B-B14F-4D97-AF65-F5344CB8AC3E}">
        <p14:creationId xmlns:p14="http://schemas.microsoft.com/office/powerpoint/2010/main" val="41204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DETECTOR SELECTION</a:t>
            </a:r>
            <a:endParaRPr lang="en-ZA" i="1" dirty="0"/>
          </a:p>
        </p:txBody>
      </p:sp>
      <p:pic>
        <p:nvPicPr>
          <p:cNvPr id="4" name="Picture 3"/>
          <p:cNvPicPr>
            <a:picLocks noChangeAspect="1"/>
          </p:cNvPicPr>
          <p:nvPr/>
        </p:nvPicPr>
        <p:blipFill>
          <a:blip r:embed="rId2"/>
          <a:stretch>
            <a:fillRect/>
          </a:stretch>
        </p:blipFill>
        <p:spPr>
          <a:xfrm>
            <a:off x="291908" y="1491189"/>
            <a:ext cx="8496944" cy="1596555"/>
          </a:xfrm>
          <a:prstGeom prst="rect">
            <a:avLst/>
          </a:prstGeom>
        </p:spPr>
      </p:pic>
      <p:pic>
        <p:nvPicPr>
          <p:cNvPr id="5" name="Picture 4"/>
          <p:cNvPicPr>
            <a:picLocks noChangeAspect="1"/>
          </p:cNvPicPr>
          <p:nvPr/>
        </p:nvPicPr>
        <p:blipFill>
          <a:blip r:embed="rId3"/>
          <a:stretch>
            <a:fillRect/>
          </a:stretch>
        </p:blipFill>
        <p:spPr>
          <a:xfrm>
            <a:off x="300057" y="3087744"/>
            <a:ext cx="8488795" cy="2528863"/>
          </a:xfrm>
          <a:prstGeom prst="rect">
            <a:avLst/>
          </a:prstGeom>
        </p:spPr>
      </p:pic>
    </p:spTree>
    <p:extLst>
      <p:ext uri="{BB962C8B-B14F-4D97-AF65-F5344CB8AC3E}">
        <p14:creationId xmlns:p14="http://schemas.microsoft.com/office/powerpoint/2010/main" val="1938219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 CONVEYOR PROTECTION</a:t>
            </a:r>
            <a:endParaRPr lang="en-ZA" i="1" dirty="0"/>
          </a:p>
        </p:txBody>
      </p:sp>
      <p:pic>
        <p:nvPicPr>
          <p:cNvPr id="3" name="Picture 2"/>
          <p:cNvPicPr>
            <a:picLocks noChangeAspect="1"/>
          </p:cNvPicPr>
          <p:nvPr/>
        </p:nvPicPr>
        <p:blipFill>
          <a:blip r:embed="rId2"/>
          <a:stretch>
            <a:fillRect/>
          </a:stretch>
        </p:blipFill>
        <p:spPr>
          <a:xfrm>
            <a:off x="15900" y="1597425"/>
            <a:ext cx="4560203" cy="3615241"/>
          </a:xfrm>
          <a:prstGeom prst="rect">
            <a:avLst/>
          </a:prstGeom>
        </p:spPr>
      </p:pic>
      <p:sp>
        <p:nvSpPr>
          <p:cNvPr id="4" name="TextBox 3"/>
          <p:cNvSpPr txBox="1"/>
          <p:nvPr/>
        </p:nvSpPr>
        <p:spPr>
          <a:xfrm>
            <a:off x="395536" y="1228093"/>
            <a:ext cx="2376264" cy="369332"/>
          </a:xfrm>
          <a:prstGeom prst="rect">
            <a:avLst/>
          </a:prstGeom>
          <a:noFill/>
        </p:spPr>
        <p:txBody>
          <a:bodyPr wrap="square" rtlCol="0">
            <a:spAutoFit/>
          </a:bodyPr>
          <a:lstStyle/>
          <a:p>
            <a:r>
              <a:rPr lang="en-ZA" dirty="0" smtClean="0">
                <a:latin typeface="Century Gothic" panose="020B0502020202020204" pitchFamily="34" charset="0"/>
              </a:rPr>
              <a:t>Linear heat cable</a:t>
            </a:r>
            <a:endParaRPr lang="en-ZA" dirty="0">
              <a:latin typeface="Century Gothic" panose="020B0502020202020204" pitchFamily="34" charset="0"/>
            </a:endParaRPr>
          </a:p>
        </p:txBody>
      </p:sp>
      <p:sp>
        <p:nvSpPr>
          <p:cNvPr id="6" name="TextBox 5"/>
          <p:cNvSpPr txBox="1"/>
          <p:nvPr/>
        </p:nvSpPr>
        <p:spPr>
          <a:xfrm>
            <a:off x="4860032" y="1582278"/>
            <a:ext cx="2376264" cy="369332"/>
          </a:xfrm>
          <a:prstGeom prst="rect">
            <a:avLst/>
          </a:prstGeom>
          <a:noFill/>
        </p:spPr>
        <p:txBody>
          <a:bodyPr wrap="square" rtlCol="0">
            <a:spAutoFit/>
          </a:bodyPr>
          <a:lstStyle/>
          <a:p>
            <a:r>
              <a:rPr lang="en-ZA" dirty="0" smtClean="0">
                <a:latin typeface="Century Gothic" panose="020B0502020202020204" pitchFamily="34" charset="0"/>
              </a:rPr>
              <a:t>Flame detection</a:t>
            </a:r>
            <a:endParaRPr lang="en-ZA" dirty="0">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4860032" y="1974140"/>
            <a:ext cx="2905433" cy="2167359"/>
          </a:xfrm>
          <a:prstGeom prst="rect">
            <a:avLst/>
          </a:prstGeom>
        </p:spPr>
      </p:pic>
      <p:pic>
        <p:nvPicPr>
          <p:cNvPr id="8" name="Picture 7"/>
          <p:cNvPicPr>
            <a:picLocks noChangeAspect="1"/>
          </p:cNvPicPr>
          <p:nvPr/>
        </p:nvPicPr>
        <p:blipFill>
          <a:blip r:embed="rId4"/>
          <a:stretch>
            <a:fillRect/>
          </a:stretch>
        </p:blipFill>
        <p:spPr>
          <a:xfrm>
            <a:off x="2608334" y="4377868"/>
            <a:ext cx="3935538" cy="2480132"/>
          </a:xfrm>
          <a:prstGeom prst="rect">
            <a:avLst/>
          </a:prstGeom>
        </p:spPr>
      </p:pic>
      <p:sp>
        <p:nvSpPr>
          <p:cNvPr id="9" name="TextBox 8"/>
          <p:cNvSpPr txBox="1"/>
          <p:nvPr/>
        </p:nvSpPr>
        <p:spPr>
          <a:xfrm>
            <a:off x="5796136" y="4725144"/>
            <a:ext cx="2664296" cy="369332"/>
          </a:xfrm>
          <a:prstGeom prst="rect">
            <a:avLst/>
          </a:prstGeom>
          <a:noFill/>
        </p:spPr>
        <p:txBody>
          <a:bodyPr wrap="square" rtlCol="0">
            <a:spAutoFit/>
          </a:bodyPr>
          <a:lstStyle/>
          <a:p>
            <a:r>
              <a:rPr lang="en-ZA" dirty="0" smtClean="0">
                <a:latin typeface="Century Gothic" panose="020B0502020202020204" pitchFamily="34" charset="0"/>
              </a:rPr>
              <a:t>ASD detection</a:t>
            </a:r>
            <a:endParaRPr lang="en-ZA" dirty="0">
              <a:latin typeface="Century Gothic" panose="020B0502020202020204" pitchFamily="34" charset="0"/>
            </a:endParaRPr>
          </a:p>
        </p:txBody>
      </p:sp>
    </p:spTree>
    <p:extLst>
      <p:ext uri="{BB962C8B-B14F-4D97-AF65-F5344CB8AC3E}">
        <p14:creationId xmlns:p14="http://schemas.microsoft.com/office/powerpoint/2010/main" val="2201636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sp>
        <p:nvSpPr>
          <p:cNvPr id="4" name="Content Placeholder 3"/>
          <p:cNvSpPr>
            <a:spLocks noGrp="1"/>
          </p:cNvSpPr>
          <p:nvPr>
            <p:ph idx="1"/>
          </p:nvPr>
        </p:nvSpPr>
        <p:spPr/>
        <p:txBody>
          <a:bodyPr>
            <a:normAutofit/>
          </a:bodyPr>
          <a:lstStyle/>
          <a:p>
            <a:pPr algn="ctr"/>
            <a:r>
              <a:rPr lang="en-ZA" sz="3200" dirty="0" smtClean="0"/>
              <a:t>SAQCC fire is </a:t>
            </a:r>
            <a:r>
              <a:rPr lang="en-ZA" sz="3200" dirty="0"/>
              <a:t>regulated under </a:t>
            </a:r>
            <a:r>
              <a:rPr lang="en-ZA" sz="3200" dirty="0" smtClean="0"/>
              <a:t>the Companies </a:t>
            </a:r>
            <a:r>
              <a:rPr lang="en-ZA" sz="3200" dirty="0"/>
              <a:t>Act, Act no. 71 of 2008</a:t>
            </a:r>
            <a:endParaRPr lang="en-ZA" sz="3200" dirty="0" smtClean="0"/>
          </a:p>
          <a:p>
            <a:pPr algn="ctr"/>
            <a:endParaRPr lang="en-ZA" sz="3200" dirty="0"/>
          </a:p>
          <a:p>
            <a:pPr algn="ctr"/>
            <a:r>
              <a:rPr lang="en-ZA" sz="3200" i="1" strike="sngStrike" dirty="0" smtClean="0"/>
              <a:t>1973 – S21 (incorporated association – not for gain)</a:t>
            </a:r>
          </a:p>
          <a:p>
            <a:pPr algn="ctr"/>
            <a:r>
              <a:rPr lang="en-ZA" sz="3200" i="1" dirty="0" smtClean="0"/>
              <a:t>2008 – S10 (reason for revised MOI)</a:t>
            </a:r>
          </a:p>
          <a:p>
            <a:pPr algn="ctr"/>
            <a:r>
              <a:rPr lang="en-ZA" sz="3200" i="1" dirty="0" smtClean="0"/>
              <a:t>Disciplinary code</a:t>
            </a:r>
            <a:endParaRPr lang="en-ZA" sz="3200" dirty="0"/>
          </a:p>
        </p:txBody>
      </p:sp>
    </p:spTree>
    <p:extLst>
      <p:ext uri="{BB962C8B-B14F-4D97-AF65-F5344CB8AC3E}">
        <p14:creationId xmlns:p14="http://schemas.microsoft.com/office/powerpoint/2010/main" val="3677275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 </a:t>
            </a:r>
            <a:r>
              <a:rPr lang="en-ZA" dirty="0" smtClean="0"/>
              <a:t>INDUSTRIAL</a:t>
            </a:r>
            <a:endParaRPr lang="en-ZA"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05" t="-1665" r="-1205" b="21483"/>
          <a:stretch/>
        </p:blipFill>
        <p:spPr>
          <a:xfrm>
            <a:off x="827584" y="1844824"/>
            <a:ext cx="3024336" cy="216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084615"/>
            <a:ext cx="3033301" cy="2070348"/>
          </a:xfrm>
          <a:prstGeom prst="rect">
            <a:avLst/>
          </a:prstGeom>
        </p:spPr>
      </p:pic>
      <p:sp>
        <p:nvSpPr>
          <p:cNvPr id="7" name="TextBox 6"/>
          <p:cNvSpPr txBox="1"/>
          <p:nvPr/>
        </p:nvSpPr>
        <p:spPr>
          <a:xfrm>
            <a:off x="3413949" y="1340768"/>
            <a:ext cx="3994490" cy="646331"/>
          </a:xfrm>
          <a:prstGeom prst="rect">
            <a:avLst/>
          </a:prstGeom>
          <a:noFill/>
        </p:spPr>
        <p:txBody>
          <a:bodyPr wrap="square" rtlCol="0">
            <a:spAutoFit/>
          </a:bodyPr>
          <a:lstStyle/>
          <a:p>
            <a:r>
              <a:rPr lang="en-ZA" dirty="0" smtClean="0">
                <a:latin typeface="Century Gothic" panose="020B0502020202020204" pitchFamily="34" charset="0"/>
              </a:rPr>
              <a:t>Linear heat </a:t>
            </a:r>
            <a:r>
              <a:rPr lang="en-ZA" dirty="0" smtClean="0">
                <a:latin typeface="Century Gothic" panose="020B0502020202020204" pitchFamily="34" charset="0"/>
              </a:rPr>
              <a:t>cable – car parks/tunnels</a:t>
            </a:r>
            <a:endParaRPr lang="en-ZA" dirty="0">
              <a:latin typeface="Century Gothic" panose="020B0502020202020204" pitchFamily="34" charset="0"/>
            </a:endParaRPr>
          </a:p>
        </p:txBody>
      </p:sp>
      <p:pic>
        <p:nvPicPr>
          <p:cNvPr id="8" name="Picture 7"/>
          <p:cNvPicPr>
            <a:picLocks noChangeAspect="1"/>
          </p:cNvPicPr>
          <p:nvPr/>
        </p:nvPicPr>
        <p:blipFill>
          <a:blip r:embed="rId4"/>
          <a:stretch>
            <a:fillRect/>
          </a:stretch>
        </p:blipFill>
        <p:spPr>
          <a:xfrm>
            <a:off x="1475656" y="3789040"/>
            <a:ext cx="3935538" cy="2480132"/>
          </a:xfrm>
          <a:prstGeom prst="rect">
            <a:avLst/>
          </a:prstGeom>
        </p:spPr>
      </p:pic>
      <p:sp>
        <p:nvSpPr>
          <p:cNvPr id="9" name="TextBox 8"/>
          <p:cNvSpPr txBox="1"/>
          <p:nvPr/>
        </p:nvSpPr>
        <p:spPr>
          <a:xfrm>
            <a:off x="4932040" y="4537979"/>
            <a:ext cx="3240360" cy="369332"/>
          </a:xfrm>
          <a:prstGeom prst="rect">
            <a:avLst/>
          </a:prstGeom>
          <a:noFill/>
        </p:spPr>
        <p:txBody>
          <a:bodyPr wrap="square" rtlCol="0">
            <a:spAutoFit/>
          </a:bodyPr>
          <a:lstStyle/>
          <a:p>
            <a:r>
              <a:rPr lang="en-ZA" dirty="0" smtClean="0">
                <a:latin typeface="Century Gothic" panose="020B0502020202020204" pitchFamily="34" charset="0"/>
              </a:rPr>
              <a:t>Industrial ASD </a:t>
            </a:r>
            <a:r>
              <a:rPr lang="en-ZA" dirty="0" smtClean="0">
                <a:latin typeface="Century Gothic" panose="020B0502020202020204" pitchFamily="34" charset="0"/>
              </a:rPr>
              <a:t>detection</a:t>
            </a:r>
            <a:endParaRPr lang="en-ZA" dirty="0">
              <a:latin typeface="Century Gothic" panose="020B0502020202020204" pitchFamily="34" charset="0"/>
            </a:endParaRPr>
          </a:p>
        </p:txBody>
      </p:sp>
    </p:spTree>
    <p:extLst>
      <p:ext uri="{BB962C8B-B14F-4D97-AF65-F5344CB8AC3E}">
        <p14:creationId xmlns:p14="http://schemas.microsoft.com/office/powerpoint/2010/main" val="1954680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 WAREHOUSES</a:t>
            </a:r>
            <a:endParaRPr lang="en-ZA" i="1" dirty="0"/>
          </a:p>
        </p:txBody>
      </p:sp>
      <p:sp>
        <p:nvSpPr>
          <p:cNvPr id="6" name="TextBox 5"/>
          <p:cNvSpPr txBox="1"/>
          <p:nvPr/>
        </p:nvSpPr>
        <p:spPr>
          <a:xfrm>
            <a:off x="6733034" y="1751379"/>
            <a:ext cx="2376264" cy="369332"/>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ASD</a:t>
            </a:r>
            <a:endParaRPr lang="en-ZA" dirty="0">
              <a:solidFill>
                <a:srgbClr val="FF0000"/>
              </a:solidFill>
              <a:latin typeface="Century Gothic" panose="020B0502020202020204" pitchFamily="34" charset="0"/>
            </a:endParaRPr>
          </a:p>
        </p:txBody>
      </p:sp>
      <p:pic>
        <p:nvPicPr>
          <p:cNvPr id="7" name="Picture 6"/>
          <p:cNvPicPr>
            <a:picLocks noChangeAspect="1"/>
          </p:cNvPicPr>
          <p:nvPr/>
        </p:nvPicPr>
        <p:blipFill>
          <a:blip r:embed="rId2"/>
          <a:stretch>
            <a:fillRect/>
          </a:stretch>
        </p:blipFill>
        <p:spPr>
          <a:xfrm>
            <a:off x="467544" y="1700808"/>
            <a:ext cx="5630639" cy="4011267"/>
          </a:xfrm>
          <a:prstGeom prst="rect">
            <a:avLst/>
          </a:prstGeom>
        </p:spPr>
      </p:pic>
      <p:cxnSp>
        <p:nvCxnSpPr>
          <p:cNvPr id="9" name="Straight Connector 8"/>
          <p:cNvCxnSpPr>
            <a:stCxn id="6" idx="1"/>
          </p:cNvCxnSpPr>
          <p:nvPr/>
        </p:nvCxnSpPr>
        <p:spPr>
          <a:xfrm flipH="1">
            <a:off x="4427984" y="1936045"/>
            <a:ext cx="2305050"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6" idx="1"/>
          </p:cNvCxnSpPr>
          <p:nvPr/>
        </p:nvCxnSpPr>
        <p:spPr>
          <a:xfrm flipH="1">
            <a:off x="2915816" y="1936045"/>
            <a:ext cx="3817218" cy="7728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381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 WAREHOUSE, ATRIUMS</a:t>
            </a:r>
            <a:endParaRPr lang="en-ZA" i="1" dirty="0"/>
          </a:p>
        </p:txBody>
      </p:sp>
      <p:sp>
        <p:nvSpPr>
          <p:cNvPr id="4" name="TextBox 3"/>
          <p:cNvSpPr txBox="1"/>
          <p:nvPr/>
        </p:nvSpPr>
        <p:spPr>
          <a:xfrm>
            <a:off x="381497" y="1398936"/>
            <a:ext cx="2376264" cy="369332"/>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Optical beam</a:t>
            </a:r>
            <a:endParaRPr lang="en-ZA" dirty="0">
              <a:solidFill>
                <a:srgbClr val="FF0000"/>
              </a:solidFill>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899592" y="1981969"/>
            <a:ext cx="3048264" cy="4048095"/>
          </a:xfrm>
          <a:prstGeom prst="rect">
            <a:avLst/>
          </a:prstGeom>
        </p:spPr>
      </p:pic>
      <p:pic>
        <p:nvPicPr>
          <p:cNvPr id="5" name="Picture 4"/>
          <p:cNvPicPr>
            <a:picLocks noChangeAspect="1"/>
          </p:cNvPicPr>
          <p:nvPr/>
        </p:nvPicPr>
        <p:blipFill>
          <a:blip r:embed="rId3"/>
          <a:stretch>
            <a:fillRect/>
          </a:stretch>
        </p:blipFill>
        <p:spPr>
          <a:xfrm>
            <a:off x="4788024" y="1988840"/>
            <a:ext cx="3279932" cy="2133785"/>
          </a:xfrm>
          <a:prstGeom prst="rect">
            <a:avLst/>
          </a:prstGeom>
        </p:spPr>
      </p:pic>
      <p:cxnSp>
        <p:nvCxnSpPr>
          <p:cNvPr id="9" name="Straight Connector 8"/>
          <p:cNvCxnSpPr>
            <a:stCxn id="4" idx="2"/>
          </p:cNvCxnSpPr>
          <p:nvPr/>
        </p:nvCxnSpPr>
        <p:spPr>
          <a:xfrm>
            <a:off x="1569629" y="1768268"/>
            <a:ext cx="854095" cy="1156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63695" y="1589249"/>
            <a:ext cx="3560433" cy="1598643"/>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5724128" y="3240263"/>
            <a:ext cx="50587" cy="45719"/>
          </a:xfrm>
          <a:prstGeom prst="rect">
            <a:avLst/>
          </a:prstGeom>
        </p:spPr>
      </p:pic>
    </p:spTree>
    <p:extLst>
      <p:ext uri="{BB962C8B-B14F-4D97-AF65-F5344CB8AC3E}">
        <p14:creationId xmlns:p14="http://schemas.microsoft.com/office/powerpoint/2010/main" val="35896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EXAMPLES – ELECTRICAL CONTROL, SWITCHGEAR</a:t>
            </a:r>
            <a:endParaRPr lang="en-ZA" i="1" dirty="0"/>
          </a:p>
        </p:txBody>
      </p:sp>
      <p:pic>
        <p:nvPicPr>
          <p:cNvPr id="3" name="Picture 2"/>
          <p:cNvPicPr>
            <a:picLocks noChangeAspect="1"/>
          </p:cNvPicPr>
          <p:nvPr/>
        </p:nvPicPr>
        <p:blipFill>
          <a:blip r:embed="rId2"/>
          <a:stretch>
            <a:fillRect/>
          </a:stretch>
        </p:blipFill>
        <p:spPr>
          <a:xfrm>
            <a:off x="395536" y="1505320"/>
            <a:ext cx="3856435" cy="2736304"/>
          </a:xfrm>
          <a:prstGeom prst="rect">
            <a:avLst/>
          </a:prstGeom>
        </p:spPr>
      </p:pic>
      <p:pic>
        <p:nvPicPr>
          <p:cNvPr id="5" name="Picture 4"/>
          <p:cNvPicPr>
            <a:picLocks noChangeAspect="1"/>
          </p:cNvPicPr>
          <p:nvPr/>
        </p:nvPicPr>
        <p:blipFill>
          <a:blip r:embed="rId3"/>
          <a:stretch>
            <a:fillRect/>
          </a:stretch>
        </p:blipFill>
        <p:spPr>
          <a:xfrm>
            <a:off x="4355976" y="2492896"/>
            <a:ext cx="4541914" cy="3828620"/>
          </a:xfrm>
          <a:prstGeom prst="rect">
            <a:avLst/>
          </a:prstGeom>
        </p:spPr>
      </p:pic>
      <p:sp>
        <p:nvSpPr>
          <p:cNvPr id="9" name="TextBox 8"/>
          <p:cNvSpPr txBox="1"/>
          <p:nvPr/>
        </p:nvSpPr>
        <p:spPr>
          <a:xfrm>
            <a:off x="4644008" y="1814442"/>
            <a:ext cx="2808312" cy="369332"/>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ASD – In cabinet, AHUs</a:t>
            </a:r>
            <a:endParaRPr lang="en-ZA"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079427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 DATA CENTERS</a:t>
            </a:r>
            <a:endParaRPr lang="en-ZA" i="1" dirty="0"/>
          </a:p>
        </p:txBody>
      </p:sp>
      <p:pic>
        <p:nvPicPr>
          <p:cNvPr id="4" name="Picture 3"/>
          <p:cNvPicPr>
            <a:picLocks noChangeAspect="1"/>
          </p:cNvPicPr>
          <p:nvPr/>
        </p:nvPicPr>
        <p:blipFill>
          <a:blip r:embed="rId2"/>
          <a:stretch>
            <a:fillRect/>
          </a:stretch>
        </p:blipFill>
        <p:spPr>
          <a:xfrm>
            <a:off x="611560" y="4437112"/>
            <a:ext cx="7023201" cy="1511939"/>
          </a:xfrm>
          <a:prstGeom prst="rect">
            <a:avLst/>
          </a:prstGeom>
        </p:spPr>
      </p:pic>
      <p:pic>
        <p:nvPicPr>
          <p:cNvPr id="5" name="Picture 4"/>
          <p:cNvPicPr>
            <a:picLocks noChangeAspect="1"/>
          </p:cNvPicPr>
          <p:nvPr/>
        </p:nvPicPr>
        <p:blipFill>
          <a:blip r:embed="rId3"/>
          <a:stretch>
            <a:fillRect/>
          </a:stretch>
        </p:blipFill>
        <p:spPr>
          <a:xfrm>
            <a:off x="395536" y="1069664"/>
            <a:ext cx="5256529" cy="3619736"/>
          </a:xfrm>
          <a:prstGeom prst="rect">
            <a:avLst/>
          </a:prstGeom>
        </p:spPr>
      </p:pic>
      <p:sp>
        <p:nvSpPr>
          <p:cNvPr id="6" name="TextBox 5"/>
          <p:cNvSpPr txBox="1"/>
          <p:nvPr/>
        </p:nvSpPr>
        <p:spPr>
          <a:xfrm>
            <a:off x="5618504" y="1320654"/>
            <a:ext cx="2376264" cy="646331"/>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ASD – In cabinet, AHUs, open area</a:t>
            </a:r>
            <a:endParaRPr lang="en-ZA"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975008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EXAMPLES- FREEZER ROOMS</a:t>
            </a:r>
            <a:endParaRPr lang="en-ZA" i="1" dirty="0"/>
          </a:p>
        </p:txBody>
      </p:sp>
      <p:pic>
        <p:nvPicPr>
          <p:cNvPr id="3" name="Picture 2"/>
          <p:cNvPicPr>
            <a:picLocks noChangeAspect="1"/>
          </p:cNvPicPr>
          <p:nvPr/>
        </p:nvPicPr>
        <p:blipFill>
          <a:blip r:embed="rId2"/>
          <a:stretch>
            <a:fillRect/>
          </a:stretch>
        </p:blipFill>
        <p:spPr>
          <a:xfrm>
            <a:off x="467544" y="1340768"/>
            <a:ext cx="4213517" cy="2952328"/>
          </a:xfrm>
          <a:prstGeom prst="rect">
            <a:avLst/>
          </a:prstGeom>
        </p:spPr>
      </p:pic>
      <p:pic>
        <p:nvPicPr>
          <p:cNvPr id="4" name="Picture 3"/>
          <p:cNvPicPr>
            <a:picLocks noChangeAspect="1"/>
          </p:cNvPicPr>
          <p:nvPr/>
        </p:nvPicPr>
        <p:blipFill>
          <a:blip r:embed="rId3"/>
          <a:stretch>
            <a:fillRect/>
          </a:stretch>
        </p:blipFill>
        <p:spPr>
          <a:xfrm>
            <a:off x="4949228" y="1353344"/>
            <a:ext cx="2998057" cy="2250257"/>
          </a:xfrm>
          <a:prstGeom prst="rect">
            <a:avLst/>
          </a:prstGeom>
        </p:spPr>
      </p:pic>
      <p:pic>
        <p:nvPicPr>
          <p:cNvPr id="6" name="Picture 5"/>
          <p:cNvPicPr>
            <a:picLocks noChangeAspect="1"/>
          </p:cNvPicPr>
          <p:nvPr/>
        </p:nvPicPr>
        <p:blipFill>
          <a:blip r:embed="rId4"/>
          <a:stretch>
            <a:fillRect/>
          </a:stretch>
        </p:blipFill>
        <p:spPr>
          <a:xfrm>
            <a:off x="4949228" y="3645024"/>
            <a:ext cx="2998057" cy="2437413"/>
          </a:xfrm>
          <a:prstGeom prst="rect">
            <a:avLst/>
          </a:prstGeom>
        </p:spPr>
      </p:pic>
      <p:pic>
        <p:nvPicPr>
          <p:cNvPr id="7" name="Picture 6"/>
          <p:cNvPicPr>
            <a:picLocks noChangeAspect="1"/>
          </p:cNvPicPr>
          <p:nvPr/>
        </p:nvPicPr>
        <p:blipFill>
          <a:blip r:embed="rId5"/>
          <a:stretch>
            <a:fillRect/>
          </a:stretch>
        </p:blipFill>
        <p:spPr>
          <a:xfrm>
            <a:off x="499964" y="3356992"/>
            <a:ext cx="1944216" cy="2595105"/>
          </a:xfrm>
          <a:prstGeom prst="rect">
            <a:avLst/>
          </a:prstGeom>
        </p:spPr>
      </p:pic>
      <p:sp>
        <p:nvSpPr>
          <p:cNvPr id="8" name="TextBox 7"/>
          <p:cNvSpPr txBox="1"/>
          <p:nvPr/>
        </p:nvSpPr>
        <p:spPr>
          <a:xfrm>
            <a:off x="2659632" y="4306997"/>
            <a:ext cx="1907634" cy="646331"/>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Standard ASD Sampling Point</a:t>
            </a:r>
            <a:endParaRPr lang="en-ZA" dirty="0">
              <a:solidFill>
                <a:srgbClr val="FF0000"/>
              </a:solidFill>
              <a:latin typeface="Century Gothic" panose="020B0502020202020204" pitchFamily="34" charset="0"/>
            </a:endParaRPr>
          </a:p>
        </p:txBody>
      </p:sp>
      <p:cxnSp>
        <p:nvCxnSpPr>
          <p:cNvPr id="10" name="Straight Connector 9"/>
          <p:cNvCxnSpPr/>
          <p:nvPr/>
        </p:nvCxnSpPr>
        <p:spPr>
          <a:xfrm>
            <a:off x="2195736" y="4293096"/>
            <a:ext cx="484262"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74302" y="1772816"/>
            <a:ext cx="873171" cy="243074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02021" y="5333037"/>
            <a:ext cx="1911389" cy="646331"/>
          </a:xfrm>
          <a:prstGeom prst="rect">
            <a:avLst/>
          </a:prstGeom>
          <a:noFill/>
        </p:spPr>
        <p:txBody>
          <a:bodyPr wrap="square" rtlCol="0">
            <a:spAutoFit/>
          </a:bodyPr>
          <a:lstStyle/>
          <a:p>
            <a:r>
              <a:rPr lang="en-ZA" dirty="0" smtClean="0">
                <a:solidFill>
                  <a:srgbClr val="FF0000"/>
                </a:solidFill>
                <a:latin typeface="Century Gothic" panose="020B0502020202020204" pitchFamily="34" charset="0"/>
              </a:rPr>
              <a:t>Cold Storage Sampling Point</a:t>
            </a:r>
            <a:endParaRPr lang="en-ZA" dirty="0">
              <a:solidFill>
                <a:srgbClr val="FF0000"/>
              </a:solidFill>
              <a:latin typeface="Century Gothic" panose="020B0502020202020204" pitchFamily="34" charset="0"/>
            </a:endParaRPr>
          </a:p>
        </p:txBody>
      </p:sp>
      <p:cxnSp>
        <p:nvCxnSpPr>
          <p:cNvPr id="16" name="Straight Connector 15"/>
          <p:cNvCxnSpPr/>
          <p:nvPr/>
        </p:nvCxnSpPr>
        <p:spPr>
          <a:xfrm flipH="1">
            <a:off x="4575474" y="4948064"/>
            <a:ext cx="1375195" cy="6758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9548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EXAMPLES – FLAMMABLE LIQUIDS</a:t>
            </a:r>
            <a:endParaRPr lang="en-Z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397" y="3140968"/>
            <a:ext cx="2466975" cy="18478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44134"/>
            <a:ext cx="2847975" cy="1600200"/>
          </a:xfrm>
          <a:prstGeom prst="rect">
            <a:avLst/>
          </a:prstGeom>
        </p:spPr>
      </p:pic>
      <p:sp>
        <p:nvSpPr>
          <p:cNvPr id="6" name="TextBox 5"/>
          <p:cNvSpPr txBox="1"/>
          <p:nvPr/>
        </p:nvSpPr>
        <p:spPr>
          <a:xfrm>
            <a:off x="3171503" y="2259568"/>
            <a:ext cx="2376264" cy="369332"/>
          </a:xfrm>
          <a:prstGeom prst="rect">
            <a:avLst/>
          </a:prstGeom>
          <a:noFill/>
        </p:spPr>
        <p:txBody>
          <a:bodyPr wrap="square" rtlCol="0">
            <a:spAutoFit/>
          </a:bodyPr>
          <a:lstStyle/>
          <a:p>
            <a:r>
              <a:rPr lang="en-ZA" dirty="0" smtClean="0">
                <a:latin typeface="Century Gothic" panose="020B0502020202020204" pitchFamily="34" charset="0"/>
              </a:rPr>
              <a:t>Flame Detectors</a:t>
            </a:r>
            <a:endParaRPr lang="en-ZA" dirty="0">
              <a:latin typeface="Century Gothic" panose="020B0502020202020204" pitchFamily="34" charset="0"/>
            </a:endParaRPr>
          </a:p>
        </p:txBody>
      </p:sp>
      <p:sp>
        <p:nvSpPr>
          <p:cNvPr id="7" name="TextBox 6"/>
          <p:cNvSpPr txBox="1"/>
          <p:nvPr/>
        </p:nvSpPr>
        <p:spPr>
          <a:xfrm>
            <a:off x="6228184" y="2444234"/>
            <a:ext cx="2376264" cy="646331"/>
          </a:xfrm>
          <a:prstGeom prst="rect">
            <a:avLst/>
          </a:prstGeom>
          <a:noFill/>
        </p:spPr>
        <p:txBody>
          <a:bodyPr wrap="square" rtlCol="0">
            <a:spAutoFit/>
          </a:bodyPr>
          <a:lstStyle/>
          <a:p>
            <a:r>
              <a:rPr lang="en-ZA" dirty="0" smtClean="0">
                <a:latin typeface="Century Gothic" panose="020B0502020202020204" pitchFamily="34" charset="0"/>
              </a:rPr>
              <a:t>Linear heat cable or heat probe</a:t>
            </a:r>
            <a:endParaRPr lang="en-ZA" dirty="0">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3098023"/>
            <a:ext cx="889205" cy="2926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204" y="3098024"/>
            <a:ext cx="2891236" cy="1923986"/>
          </a:xfrm>
          <a:prstGeom prst="rect">
            <a:avLst/>
          </a:prstGeom>
        </p:spPr>
      </p:pic>
    </p:spTree>
    <p:extLst>
      <p:ext uri="{BB962C8B-B14F-4D97-AF65-F5344CB8AC3E}">
        <p14:creationId xmlns:p14="http://schemas.microsoft.com/office/powerpoint/2010/main" val="1151922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smtClean="0"/>
              <a:t>Questions</a:t>
            </a:r>
            <a:endParaRPr lang="en-ZA" dirty="0"/>
          </a:p>
        </p:txBody>
      </p:sp>
    </p:spTree>
    <p:extLst>
      <p:ext uri="{BB962C8B-B14F-4D97-AF65-F5344CB8AC3E}">
        <p14:creationId xmlns:p14="http://schemas.microsoft.com/office/powerpoint/2010/main" val="971167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GAS SUPPRESSION</a:t>
            </a:r>
            <a:endParaRPr lang="en-ZA" i="1" dirty="0"/>
          </a:p>
        </p:txBody>
      </p:sp>
      <p:sp>
        <p:nvSpPr>
          <p:cNvPr id="4" name="Content Placeholder 3"/>
          <p:cNvSpPr>
            <a:spLocks noGrp="1"/>
          </p:cNvSpPr>
          <p:nvPr>
            <p:ph idx="1"/>
          </p:nvPr>
        </p:nvSpPr>
        <p:spPr/>
        <p:txBody>
          <a:bodyPr>
            <a:normAutofit/>
          </a:bodyPr>
          <a:lstStyle/>
          <a:p>
            <a:endParaRPr lang="en-ZA" sz="2000" dirty="0">
              <a:latin typeface="Century Gothic" panose="020B0502020202020204" pitchFamily="34" charset="0"/>
            </a:endParaRPr>
          </a:p>
        </p:txBody>
      </p:sp>
    </p:spTree>
    <p:extLst>
      <p:ext uri="{BB962C8B-B14F-4D97-AF65-F5344CB8AC3E}">
        <p14:creationId xmlns:p14="http://schemas.microsoft.com/office/powerpoint/2010/main" val="3506418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smtClean="0"/>
              <a:t>Questions</a:t>
            </a:r>
            <a:endParaRPr lang="en-ZA" dirty="0"/>
          </a:p>
        </p:txBody>
      </p:sp>
    </p:spTree>
    <p:extLst>
      <p:ext uri="{BB962C8B-B14F-4D97-AF65-F5344CB8AC3E}">
        <p14:creationId xmlns:p14="http://schemas.microsoft.com/office/powerpoint/2010/main" val="971167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27421768"/>
              </p:ext>
            </p:extLst>
          </p:nvPr>
        </p:nvGraphicFramePr>
        <p:xfrm>
          <a:off x="760413" y="1557338"/>
          <a:ext cx="7543800" cy="4319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413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887179"/>
            <a:ext cx="5616624" cy="5117369"/>
          </a:xfrm>
        </p:spPr>
      </p:pic>
      <p:sp>
        <p:nvSpPr>
          <p:cNvPr id="2" name="Title 1"/>
          <p:cNvSpPr>
            <a:spLocks noGrp="1"/>
          </p:cNvSpPr>
          <p:nvPr>
            <p:ph type="title"/>
          </p:nvPr>
        </p:nvSpPr>
        <p:spPr/>
        <p:txBody>
          <a:bodyPr>
            <a:normAutofit/>
          </a:bodyPr>
          <a:lstStyle/>
          <a:p>
            <a:r>
              <a:rPr lang="en-ZA" dirty="0" smtClean="0"/>
              <a:t>GROUP SESSION</a:t>
            </a:r>
            <a:endParaRPr lang="en-ZA" i="1" dirty="0"/>
          </a:p>
        </p:txBody>
      </p:sp>
    </p:spTree>
    <p:extLst>
      <p:ext uri="{BB962C8B-B14F-4D97-AF65-F5344CB8AC3E}">
        <p14:creationId xmlns:p14="http://schemas.microsoft.com/office/powerpoint/2010/main" val="332531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smtClean="0"/>
              <a:t>Questions</a:t>
            </a:r>
            <a:endParaRPr lang="en-ZA" dirty="0"/>
          </a:p>
        </p:txBody>
      </p:sp>
    </p:spTree>
    <p:extLst>
      <p:ext uri="{BB962C8B-B14F-4D97-AF65-F5344CB8AC3E}">
        <p14:creationId xmlns:p14="http://schemas.microsoft.com/office/powerpoint/2010/main" val="26104141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20 QUESTIONS</a:t>
            </a:r>
            <a:endParaRPr lang="en-ZA" i="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452844"/>
            <a:ext cx="6264696" cy="4171243"/>
          </a:xfrm>
        </p:spPr>
      </p:pic>
    </p:spTree>
    <p:extLst>
      <p:ext uri="{BB962C8B-B14F-4D97-AF65-F5344CB8AC3E}">
        <p14:creationId xmlns:p14="http://schemas.microsoft.com/office/powerpoint/2010/main" val="3309068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Round 1 - Standards</a:t>
            </a:r>
            <a:endParaRPr lang="en-ZA" dirty="0"/>
          </a:p>
        </p:txBody>
      </p:sp>
      <p:sp>
        <p:nvSpPr>
          <p:cNvPr id="3" name="Content Placeholder 2"/>
          <p:cNvSpPr>
            <a:spLocks noGrp="1"/>
          </p:cNvSpPr>
          <p:nvPr>
            <p:ph idx="1"/>
          </p:nvPr>
        </p:nvSpPr>
        <p:spPr>
          <a:xfrm>
            <a:off x="759722" y="1556792"/>
            <a:ext cx="7543800" cy="4536504"/>
          </a:xfrm>
        </p:spPr>
        <p:txBody>
          <a:bodyPr>
            <a:normAutofit lnSpcReduction="10000"/>
          </a:bodyPr>
          <a:lstStyle/>
          <a:p>
            <a:pPr marL="457200" indent="-457200">
              <a:buFont typeface="+mj-lt"/>
              <a:buAutoNum type="arabicPeriod"/>
            </a:pPr>
            <a:r>
              <a:rPr lang="en-ZA" dirty="0" smtClean="0"/>
              <a:t>What standard offers the code of practice for the operation of fire protection for actuation of gaseous total flooding extinguishing systems?</a:t>
            </a:r>
          </a:p>
          <a:p>
            <a:pPr marL="457200" indent="-457200">
              <a:buFont typeface="+mj-lt"/>
              <a:buAutoNum type="arabicPeriod"/>
            </a:pPr>
            <a:r>
              <a:rPr lang="en-ZA" dirty="0" smtClean="0"/>
              <a:t>What standard covers fire detection for hospitals?</a:t>
            </a:r>
          </a:p>
          <a:p>
            <a:pPr marL="457200" indent="-457200">
              <a:buFont typeface="+mj-lt"/>
              <a:buAutoNum type="arabicPeriod"/>
            </a:pPr>
            <a:r>
              <a:rPr lang="en-ZA" dirty="0" smtClean="0"/>
              <a:t>What is the maximum floor area of a single zone containing conventional automatic fire detection?</a:t>
            </a:r>
          </a:p>
          <a:p>
            <a:pPr marL="457200" indent="-457200">
              <a:buFont typeface="+mj-lt"/>
              <a:buAutoNum type="arabicPeriod"/>
            </a:pPr>
            <a:r>
              <a:rPr lang="en-ZA" dirty="0" smtClean="0"/>
              <a:t>How often should a fire detection system be serviced?</a:t>
            </a:r>
          </a:p>
          <a:p>
            <a:pPr marL="457200" indent="-457200">
              <a:buFont typeface="+mj-lt"/>
              <a:buAutoNum type="arabicPeriod"/>
            </a:pPr>
            <a:r>
              <a:rPr lang="en-ZA" dirty="0" smtClean="0"/>
              <a:t>Name 3 documents that must be provided in a system handover.</a:t>
            </a:r>
            <a:endParaRPr lang="en-ZA" dirty="0"/>
          </a:p>
        </p:txBody>
      </p:sp>
    </p:spTree>
    <p:extLst>
      <p:ext uri="{BB962C8B-B14F-4D97-AF65-F5344CB8AC3E}">
        <p14:creationId xmlns:p14="http://schemas.microsoft.com/office/powerpoint/2010/main" val="1842269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Round 2 - Detection</a:t>
            </a:r>
            <a:endParaRPr lang="en-ZA"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ZA" dirty="0" smtClean="0"/>
              <a:t>Where should the EOL resistor be fitted on a conventional zone?</a:t>
            </a:r>
          </a:p>
          <a:p>
            <a:pPr marL="457200" indent="-457200">
              <a:buFont typeface="+mj-lt"/>
              <a:buAutoNum type="arabicPeriod"/>
            </a:pPr>
            <a:r>
              <a:rPr lang="en-ZA" dirty="0" smtClean="0"/>
              <a:t>Can you use an aspirating unit as a control panel?</a:t>
            </a:r>
          </a:p>
          <a:p>
            <a:pPr marL="457200" indent="-457200">
              <a:buFont typeface="+mj-lt"/>
              <a:buAutoNum type="arabicPeriod"/>
            </a:pPr>
            <a:r>
              <a:rPr lang="en-ZA" dirty="0" smtClean="0"/>
              <a:t>What reading is used on addressable detection to determine the smoke or heat level of a point detector?</a:t>
            </a:r>
          </a:p>
          <a:p>
            <a:pPr marL="457200" indent="-457200">
              <a:buFont typeface="+mj-lt"/>
              <a:buAutoNum type="arabicPeriod"/>
            </a:pPr>
            <a:r>
              <a:rPr lang="en-ZA" dirty="0" smtClean="0"/>
              <a:t>Which type of detector is best in an aircraft hanger?</a:t>
            </a:r>
          </a:p>
          <a:p>
            <a:pPr marL="457200" indent="-457200">
              <a:buFont typeface="+mj-lt"/>
              <a:buAutoNum type="arabicPeriod"/>
            </a:pPr>
            <a:r>
              <a:rPr lang="en-ZA" dirty="0" smtClean="0"/>
              <a:t>Why type of detector is best in cold storage?</a:t>
            </a:r>
          </a:p>
          <a:p>
            <a:pPr marL="457200" indent="-457200">
              <a:buFont typeface="+mj-lt"/>
              <a:buAutoNum type="arabicPeriod"/>
            </a:pPr>
            <a:endParaRPr lang="en-ZA" dirty="0" smtClean="0"/>
          </a:p>
        </p:txBody>
      </p:sp>
    </p:spTree>
    <p:extLst>
      <p:ext uri="{BB962C8B-B14F-4D97-AF65-F5344CB8AC3E}">
        <p14:creationId xmlns:p14="http://schemas.microsoft.com/office/powerpoint/2010/main" val="272418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Round 3 – Gas Suppression</a:t>
            </a:r>
            <a:endParaRPr lang="en-ZA" dirty="0"/>
          </a:p>
        </p:txBody>
      </p:sp>
      <p:sp>
        <p:nvSpPr>
          <p:cNvPr id="3" name="Content Placeholder 2"/>
          <p:cNvSpPr>
            <a:spLocks noGrp="1"/>
          </p:cNvSpPr>
          <p:nvPr>
            <p:ph idx="1"/>
          </p:nvPr>
        </p:nvSpPr>
        <p:spPr/>
        <p:txBody>
          <a:bodyPr/>
          <a:lstStyle/>
          <a:p>
            <a:endParaRPr lang="en-ZA"/>
          </a:p>
        </p:txBody>
      </p:sp>
    </p:spTree>
    <p:extLst>
      <p:ext uri="{BB962C8B-B14F-4D97-AF65-F5344CB8AC3E}">
        <p14:creationId xmlns:p14="http://schemas.microsoft.com/office/powerpoint/2010/main" val="847897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Round 4 - SAQCC</a:t>
            </a:r>
            <a:endParaRPr lang="en-ZA" dirty="0"/>
          </a:p>
        </p:txBody>
      </p:sp>
      <p:sp>
        <p:nvSpPr>
          <p:cNvPr id="3" name="Content Placeholder 2"/>
          <p:cNvSpPr>
            <a:spLocks noGrp="1"/>
          </p:cNvSpPr>
          <p:nvPr>
            <p:ph idx="1"/>
          </p:nvPr>
        </p:nvSpPr>
        <p:spPr/>
        <p:txBody>
          <a:bodyPr/>
          <a:lstStyle/>
          <a:p>
            <a:pPr marL="457200" indent="-457200">
              <a:buFont typeface="+mj-lt"/>
              <a:buAutoNum type="arabicPeriod"/>
            </a:pPr>
            <a:r>
              <a:rPr lang="en-ZA" dirty="0" smtClean="0"/>
              <a:t>SAQCC is responsible for registering what?</a:t>
            </a:r>
          </a:p>
          <a:p>
            <a:pPr marL="457200" indent="-457200">
              <a:buFont typeface="+mj-lt"/>
              <a:buAutoNum type="arabicPeriod"/>
            </a:pPr>
            <a:r>
              <a:rPr lang="en-ZA" dirty="0" smtClean="0"/>
              <a:t>SAQCC runs training courses? True/False</a:t>
            </a:r>
          </a:p>
          <a:p>
            <a:pPr marL="457200" indent="-457200">
              <a:buFont typeface="+mj-lt"/>
              <a:buAutoNum type="arabicPeriod"/>
            </a:pPr>
            <a:r>
              <a:rPr lang="en-ZA" dirty="0" smtClean="0"/>
              <a:t>SAQCC is a non-profit organisation? True/False</a:t>
            </a:r>
          </a:p>
          <a:p>
            <a:pPr marL="457200" indent="-457200">
              <a:buFont typeface="+mj-lt"/>
              <a:buAutoNum type="arabicPeriod"/>
            </a:pPr>
            <a:r>
              <a:rPr lang="en-ZA" dirty="0" smtClean="0"/>
              <a:t>What is the SAQCC website address?</a:t>
            </a:r>
          </a:p>
          <a:p>
            <a:pPr marL="457200" indent="-457200">
              <a:buFont typeface="+mj-lt"/>
              <a:buAutoNum type="arabicPeriod"/>
            </a:pPr>
            <a:r>
              <a:rPr lang="en-ZA" dirty="0" smtClean="0"/>
              <a:t>SAQCC runs awesome </a:t>
            </a:r>
            <a:r>
              <a:rPr lang="en-ZA" dirty="0" err="1" smtClean="0"/>
              <a:t>roadshows</a:t>
            </a:r>
            <a:r>
              <a:rPr lang="en-ZA" dirty="0" smtClean="0"/>
              <a:t>? True/False</a:t>
            </a:r>
          </a:p>
          <a:p>
            <a:pPr marL="457200" indent="-457200">
              <a:buFont typeface="+mj-lt"/>
              <a:buAutoNum type="arabicPeriod"/>
            </a:pPr>
            <a:endParaRPr lang="en-ZA" dirty="0"/>
          </a:p>
        </p:txBody>
      </p:sp>
    </p:spTree>
    <p:extLst>
      <p:ext uri="{BB962C8B-B14F-4D97-AF65-F5344CB8AC3E}">
        <p14:creationId xmlns:p14="http://schemas.microsoft.com/office/powerpoint/2010/main" val="3044801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bcourier.ro/wp-content/uploads/Question-and-challenge-PNG-400x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048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ZA" dirty="0"/>
              <a:t>THANK YOU</a:t>
            </a:r>
          </a:p>
        </p:txBody>
      </p:sp>
    </p:spTree>
    <p:extLst>
      <p:ext uri="{BB962C8B-B14F-4D97-AF65-F5344CB8AC3E}">
        <p14:creationId xmlns:p14="http://schemas.microsoft.com/office/powerpoint/2010/main" val="327627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55829457"/>
              </p:ext>
            </p:extLst>
          </p:nvPr>
        </p:nvGraphicFramePr>
        <p:xfrm>
          <a:off x="760413" y="1557338"/>
          <a:ext cx="7543800" cy="4391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7412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FIRE </a:t>
            </a:r>
            <a:r>
              <a:rPr lang="en-ZA" dirty="0" smtClean="0"/>
              <a:t>DETECTION</a:t>
            </a:r>
            <a:endParaRPr lang="en-ZA" i="1" dirty="0"/>
          </a:p>
        </p:txBody>
      </p:sp>
      <p:graphicFrame>
        <p:nvGraphicFramePr>
          <p:cNvPr id="3" name="Chart 2"/>
          <p:cNvGraphicFramePr/>
          <p:nvPr>
            <p:extLst>
              <p:ext uri="{D42A27DB-BD31-4B8C-83A1-F6EECF244321}">
                <p14:modId xmlns:p14="http://schemas.microsoft.com/office/powerpoint/2010/main" val="117699563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233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GRADING </a:t>
            </a:r>
            <a:r>
              <a:rPr lang="en-ZA" dirty="0" smtClean="0"/>
              <a:t>LEVELS &amp;</a:t>
            </a:r>
            <a:br>
              <a:rPr lang="en-ZA" dirty="0" smtClean="0"/>
            </a:br>
            <a:r>
              <a:rPr lang="en-ZA" dirty="0" smtClean="0"/>
              <a:t>REGISTRATION FEES</a:t>
            </a: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3869689218"/>
              </p:ext>
            </p:extLst>
          </p:nvPr>
        </p:nvGraphicFramePr>
        <p:xfrm>
          <a:off x="276226" y="2701925"/>
          <a:ext cx="4029075" cy="1691640"/>
        </p:xfrm>
        <a:graphic>
          <a:graphicData uri="http://schemas.openxmlformats.org/drawingml/2006/table">
            <a:tbl>
              <a:tblPr firstRow="1" bandRow="1">
                <a:tableStyleId>{5C22544A-7EE6-4342-B048-85BDC9FD1C3A}</a:tableStyleId>
              </a:tblPr>
              <a:tblGrid>
                <a:gridCol w="752474">
                  <a:extLst>
                    <a:ext uri="{9D8B030D-6E8A-4147-A177-3AD203B41FA5}">
                      <a16:colId xmlns="" xmlns:a16="http://schemas.microsoft.com/office/drawing/2014/main" val="3329098584"/>
                    </a:ext>
                  </a:extLst>
                </a:gridCol>
                <a:gridCol w="1933576">
                  <a:extLst>
                    <a:ext uri="{9D8B030D-6E8A-4147-A177-3AD203B41FA5}">
                      <a16:colId xmlns="" xmlns:a16="http://schemas.microsoft.com/office/drawing/2014/main" val="1378854277"/>
                    </a:ext>
                  </a:extLst>
                </a:gridCol>
                <a:gridCol w="1343025">
                  <a:extLst>
                    <a:ext uri="{9D8B030D-6E8A-4147-A177-3AD203B41FA5}">
                      <a16:colId xmlns="" xmlns:a16="http://schemas.microsoft.com/office/drawing/2014/main" val="2668341873"/>
                    </a:ext>
                  </a:extLst>
                </a:gridCol>
              </a:tblGrid>
              <a:tr h="278130">
                <a:tc>
                  <a:txBody>
                    <a:bodyPr/>
                    <a:lstStyle/>
                    <a:p>
                      <a:r>
                        <a:rPr lang="en-ZA" sz="1400" dirty="0">
                          <a:latin typeface="Century Gothic" panose="020B0502020202020204" pitchFamily="34" charset="0"/>
                        </a:rPr>
                        <a:t>Level</a:t>
                      </a:r>
                    </a:p>
                  </a:txBody>
                  <a:tcPr marL="68580" marR="68580" marT="34290" marB="34290"/>
                </a:tc>
                <a:tc>
                  <a:txBody>
                    <a:bodyPr/>
                    <a:lstStyle/>
                    <a:p>
                      <a:r>
                        <a:rPr lang="en-ZA" sz="1400" dirty="0">
                          <a:latin typeface="Century Gothic" panose="020B0502020202020204" pitchFamily="34" charset="0"/>
                        </a:rPr>
                        <a:t>Description</a:t>
                      </a:r>
                    </a:p>
                  </a:txBody>
                  <a:tcPr marL="68580" marR="68580" marT="34290" marB="34290"/>
                </a:tc>
                <a:tc>
                  <a:txBody>
                    <a:bodyPr/>
                    <a:lstStyle/>
                    <a:p>
                      <a:r>
                        <a:rPr lang="en-ZA" sz="1400" dirty="0">
                          <a:latin typeface="Century Gothic" panose="020B0502020202020204" pitchFamily="34" charset="0"/>
                        </a:rPr>
                        <a:t>Cost</a:t>
                      </a:r>
                    </a:p>
                  </a:txBody>
                  <a:tcPr marL="68580" marR="68580" marT="34290" marB="34290"/>
                </a:tc>
                <a:extLst>
                  <a:ext uri="{0D108BD9-81ED-4DB2-BD59-A6C34878D82A}">
                    <a16:rowId xmlns="" xmlns:a16="http://schemas.microsoft.com/office/drawing/2014/main" val="3604466563"/>
                  </a:ext>
                </a:extLst>
              </a:tr>
              <a:tr h="278130">
                <a:tc>
                  <a:txBody>
                    <a:bodyPr/>
                    <a:lstStyle/>
                    <a:p>
                      <a:r>
                        <a:rPr lang="en-ZA" sz="1400" dirty="0">
                          <a:latin typeface="Century Gothic" panose="020B0502020202020204" pitchFamily="34" charset="0"/>
                        </a:rPr>
                        <a:t>1</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err="1">
                          <a:solidFill>
                            <a:schemeClr val="dk1"/>
                          </a:solidFill>
                          <a:latin typeface="Century Gothic" panose="020B0502020202020204" pitchFamily="34" charset="0"/>
                          <a:ea typeface="+mn-ea"/>
                          <a:cs typeface="+mn-cs"/>
                        </a:rPr>
                        <a:t>Cabler</a:t>
                      </a:r>
                      <a:r>
                        <a:rPr lang="en-ZA" sz="1400" b="0" i="0" u="none" strike="noStrike" kern="1200" baseline="0" dirty="0">
                          <a:solidFill>
                            <a:schemeClr val="dk1"/>
                          </a:solidFill>
                          <a:latin typeface="Century Gothic" panose="020B0502020202020204" pitchFamily="34" charset="0"/>
                          <a:ea typeface="+mn-ea"/>
                          <a:cs typeface="+mn-cs"/>
                        </a:rPr>
                        <a:t> 	</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425.00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r>
                        <a:rPr lang="en-ZA" sz="1400" dirty="0">
                          <a:latin typeface="Century Gothic" panose="020B0502020202020204" pitchFamily="34" charset="0"/>
                        </a:rPr>
                        <a:t>2</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Installer 	</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635.00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268867248"/>
                  </a:ext>
                </a:extLst>
              </a:tr>
              <a:tr h="278130">
                <a:tc>
                  <a:txBody>
                    <a:bodyPr/>
                    <a:lstStyle/>
                    <a:p>
                      <a:r>
                        <a:rPr lang="en-ZA" sz="1400" dirty="0">
                          <a:latin typeface="Century Gothic" panose="020B0502020202020204" pitchFamily="34" charset="0"/>
                        </a:rPr>
                        <a:t>3</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Serviceman </a:t>
                      </a:r>
                    </a:p>
                  </a:txBody>
                  <a:tcPr marL="68580" marR="68580" marT="34290" marB="34290"/>
                </a:tc>
                <a:tc>
                  <a:txBody>
                    <a:bodyPr/>
                    <a:lstStyle/>
                    <a:p>
                      <a:pPr algn="r"/>
                      <a:r>
                        <a:rPr lang="en-ZA" sz="1400" dirty="0">
                          <a:latin typeface="Century Gothic" panose="020B0502020202020204" pitchFamily="34" charset="0"/>
                        </a:rPr>
                        <a:t>R    800.00</a:t>
                      </a:r>
                    </a:p>
                  </a:txBody>
                  <a:tcPr marL="68580" marR="68580" marT="34290" marB="34290"/>
                </a:tc>
                <a:extLst>
                  <a:ext uri="{0D108BD9-81ED-4DB2-BD59-A6C34878D82A}">
                    <a16:rowId xmlns="" xmlns:a16="http://schemas.microsoft.com/office/drawing/2014/main" val="185451241"/>
                  </a:ext>
                </a:extLst>
              </a:tr>
              <a:tr h="278130">
                <a:tc>
                  <a:txBody>
                    <a:bodyPr/>
                    <a:lstStyle/>
                    <a:p>
                      <a:r>
                        <a:rPr lang="en-ZA" sz="1400" dirty="0">
                          <a:latin typeface="Century Gothic" panose="020B0502020202020204" pitchFamily="34" charset="0"/>
                        </a:rPr>
                        <a:t>4</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Commissioner </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950.00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052488539"/>
                  </a:ext>
                </a:extLst>
              </a:tr>
              <a:tr h="278130">
                <a:tc>
                  <a:txBody>
                    <a:bodyPr/>
                    <a:lstStyle/>
                    <a:p>
                      <a:r>
                        <a:rPr lang="en-ZA" sz="1400" dirty="0">
                          <a:latin typeface="Century Gothic" panose="020B0502020202020204" pitchFamily="34" charset="0"/>
                        </a:rPr>
                        <a:t>5</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dk1"/>
                          </a:solidFill>
                          <a:latin typeface="Century Gothic" panose="020B0502020202020204" pitchFamily="34" charset="0"/>
                          <a:ea typeface="+mn-ea"/>
                          <a:cs typeface="+mn-cs"/>
                        </a:rPr>
                        <a:t>Designer</a:t>
                      </a:r>
                      <a:r>
                        <a:rPr lang="en-ZA" sz="1400" b="0" i="0" u="none" strike="noStrike" kern="1200" baseline="0" dirty="0">
                          <a:solidFill>
                            <a:schemeClr val="dk1"/>
                          </a:solidFill>
                          <a:latin typeface="Century Gothic" panose="020B0502020202020204" pitchFamily="34" charset="0"/>
                          <a:ea typeface="+mn-ea"/>
                          <a:cs typeface="+mn-cs"/>
                        </a:rPr>
                        <a:t>	</a:t>
                      </a:r>
                    </a:p>
                  </a:txBody>
                  <a:tcPr marL="68580" marR="68580" marT="34290" marB="34290"/>
                </a:tc>
                <a:tc>
                  <a:txBody>
                    <a:bodyPr/>
                    <a:lstStyle/>
                    <a:p>
                      <a:pPr algn="r"/>
                      <a:r>
                        <a:rPr lang="en-ZA" sz="1400" dirty="0">
                          <a:latin typeface="Century Gothic" panose="020B0502020202020204" pitchFamily="34" charset="0"/>
                        </a:rPr>
                        <a:t>R 1 </a:t>
                      </a:r>
                      <a:r>
                        <a:rPr lang="en-ZA" sz="1400" dirty="0" smtClean="0">
                          <a:latin typeface="Century Gothic" panose="020B0502020202020204" pitchFamily="34" charset="0"/>
                        </a:rPr>
                        <a:t>060.00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328870755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6785202"/>
              </p:ext>
            </p:extLst>
          </p:nvPr>
        </p:nvGraphicFramePr>
        <p:xfrm>
          <a:off x="4452938" y="2701925"/>
          <a:ext cx="4029075" cy="1623060"/>
        </p:xfrm>
        <a:graphic>
          <a:graphicData uri="http://schemas.openxmlformats.org/drawingml/2006/table">
            <a:tbl>
              <a:tblPr firstRow="1" bandRow="1">
                <a:tableStyleId>{5C22544A-7EE6-4342-B048-85BDC9FD1C3A}</a:tableStyleId>
              </a:tblPr>
              <a:tblGrid>
                <a:gridCol w="700087">
                  <a:extLst>
                    <a:ext uri="{9D8B030D-6E8A-4147-A177-3AD203B41FA5}">
                      <a16:colId xmlns="" xmlns:a16="http://schemas.microsoft.com/office/drawing/2014/main" val="3329098584"/>
                    </a:ext>
                  </a:extLst>
                </a:gridCol>
                <a:gridCol w="1985963">
                  <a:extLst>
                    <a:ext uri="{9D8B030D-6E8A-4147-A177-3AD203B41FA5}">
                      <a16:colId xmlns="" xmlns:a16="http://schemas.microsoft.com/office/drawing/2014/main" val="1378854277"/>
                    </a:ext>
                  </a:extLst>
                </a:gridCol>
                <a:gridCol w="1343025">
                  <a:extLst>
                    <a:ext uri="{9D8B030D-6E8A-4147-A177-3AD203B41FA5}">
                      <a16:colId xmlns="" xmlns:a16="http://schemas.microsoft.com/office/drawing/2014/main" val="2668341873"/>
                    </a:ext>
                  </a:extLst>
                </a:gridCol>
              </a:tblGrid>
              <a:tr h="278130">
                <a:tc>
                  <a:txBody>
                    <a:bodyPr/>
                    <a:lstStyle/>
                    <a:p>
                      <a:r>
                        <a:rPr lang="en-ZA" sz="1400" dirty="0">
                          <a:latin typeface="Century Gothic" panose="020B0502020202020204" pitchFamily="34" charset="0"/>
                        </a:rPr>
                        <a:t>Level</a:t>
                      </a:r>
                    </a:p>
                  </a:txBody>
                  <a:tcPr marL="68580" marR="68580" marT="34290" marB="34290"/>
                </a:tc>
                <a:tc>
                  <a:txBody>
                    <a:bodyPr/>
                    <a:lstStyle/>
                    <a:p>
                      <a:r>
                        <a:rPr lang="en-ZA" sz="1400" dirty="0">
                          <a:latin typeface="Century Gothic" panose="020B0502020202020204" pitchFamily="34" charset="0"/>
                        </a:rPr>
                        <a:t>Description</a:t>
                      </a:r>
                    </a:p>
                  </a:txBody>
                  <a:tcPr marL="68580" marR="68580" marT="34290" marB="34290"/>
                </a:tc>
                <a:tc>
                  <a:txBody>
                    <a:bodyPr/>
                    <a:lstStyle/>
                    <a:p>
                      <a:r>
                        <a:rPr lang="en-ZA" sz="1400" dirty="0">
                          <a:latin typeface="Century Gothic" panose="020B0502020202020204" pitchFamily="34" charset="0"/>
                        </a:rPr>
                        <a:t>Cost</a:t>
                      </a:r>
                    </a:p>
                  </a:txBody>
                  <a:tcPr marL="68580" marR="68580" marT="34290" marB="34290"/>
                </a:tc>
                <a:extLst>
                  <a:ext uri="{0D108BD9-81ED-4DB2-BD59-A6C34878D82A}">
                    <a16:rowId xmlns="" xmlns:a16="http://schemas.microsoft.com/office/drawing/2014/main" val="3604466563"/>
                  </a:ext>
                </a:extLst>
              </a:tr>
              <a:tr h="278130">
                <a:tc>
                  <a:txBody>
                    <a:bodyPr/>
                    <a:lstStyle/>
                    <a:p>
                      <a:r>
                        <a:rPr lang="en-ZA" sz="1400" dirty="0">
                          <a:latin typeface="Century Gothic" panose="020B0502020202020204" pitchFamily="34" charset="0"/>
                        </a:rPr>
                        <a:t>1</a:t>
                      </a:r>
                    </a:p>
                  </a:txBody>
                  <a:tcPr marL="68580" marR="68580" marT="34290" marB="34290"/>
                </a:tc>
                <a:tc>
                  <a:txBody>
                    <a:bodyPr/>
                    <a:lstStyle/>
                    <a:p>
                      <a:r>
                        <a:rPr lang="en-ZA" sz="1400" dirty="0">
                          <a:latin typeface="Century Gothic" panose="020B0502020202020204" pitchFamily="34" charset="0"/>
                        </a:rPr>
                        <a:t>Pipe</a:t>
                      </a:r>
                      <a:r>
                        <a:rPr lang="en-ZA" sz="1400" baseline="0" dirty="0">
                          <a:latin typeface="Century Gothic" panose="020B0502020202020204" pitchFamily="34" charset="0"/>
                        </a:rPr>
                        <a:t> Fitter</a:t>
                      </a:r>
                      <a:endParaRPr lang="en-ZA" sz="1400" dirty="0">
                        <a:latin typeface="Century Gothic" panose="020B0502020202020204" pitchFamily="34" charset="0"/>
                      </a:endParaRP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425.00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r>
                        <a:rPr lang="en-ZA" sz="1400" dirty="0">
                          <a:latin typeface="Century Gothic" panose="020B0502020202020204" pitchFamily="34" charset="0"/>
                        </a:rPr>
                        <a:t>2</a:t>
                      </a:r>
                    </a:p>
                  </a:txBody>
                  <a:tcPr marL="68580" marR="68580" marT="34290" marB="34290"/>
                </a:tc>
                <a:tc>
                  <a:txBody>
                    <a:bodyPr/>
                    <a:lstStyle/>
                    <a:p>
                      <a:r>
                        <a:rPr lang="en-ZA" sz="1400" dirty="0">
                          <a:latin typeface="Century Gothic" panose="020B0502020202020204" pitchFamily="34" charset="0"/>
                        </a:rPr>
                        <a:t>Installer</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635.00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268867248"/>
                  </a:ext>
                </a:extLst>
              </a:tr>
              <a:tr h="278130">
                <a:tc>
                  <a:txBody>
                    <a:bodyPr/>
                    <a:lstStyle/>
                    <a:p>
                      <a:r>
                        <a:rPr lang="en-ZA" sz="1400" dirty="0">
                          <a:latin typeface="Century Gothic" panose="020B0502020202020204" pitchFamily="34" charset="0"/>
                        </a:rPr>
                        <a:t>3</a:t>
                      </a:r>
                    </a:p>
                  </a:txBody>
                  <a:tcPr marL="68580" marR="68580" marT="34290" marB="34290"/>
                </a:tc>
                <a:tc>
                  <a:txBody>
                    <a:bodyPr/>
                    <a:lstStyle/>
                    <a:p>
                      <a:r>
                        <a:rPr lang="en-ZA" sz="1400" baseline="0" dirty="0">
                          <a:latin typeface="Century Gothic" panose="020B0502020202020204" pitchFamily="34" charset="0"/>
                        </a:rPr>
                        <a:t>Service </a:t>
                      </a:r>
                      <a:r>
                        <a:rPr lang="en-ZA" sz="1400" baseline="0" dirty="0" smtClean="0">
                          <a:latin typeface="Century Gothic" panose="020B0502020202020204" pitchFamily="34" charset="0"/>
                        </a:rPr>
                        <a:t>Man/Commissioner</a:t>
                      </a:r>
                      <a:endParaRPr lang="en-ZA" sz="1400" dirty="0">
                        <a:latin typeface="Century Gothic" panose="020B0502020202020204" pitchFamily="34" charset="0"/>
                      </a:endParaRP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950.00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85451241"/>
                  </a:ext>
                </a:extLst>
              </a:tr>
              <a:tr h="278130">
                <a:tc>
                  <a:txBody>
                    <a:bodyPr/>
                    <a:lstStyle/>
                    <a:p>
                      <a:r>
                        <a:rPr lang="en-ZA" sz="1400" dirty="0">
                          <a:latin typeface="Century Gothic" panose="020B0502020202020204" pitchFamily="34" charset="0"/>
                        </a:rPr>
                        <a:t>4</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dirty="0">
                          <a:latin typeface="Century Gothic" panose="020B0502020202020204" pitchFamily="34" charset="0"/>
                        </a:rPr>
                        <a:t>Designer</a:t>
                      </a:r>
                    </a:p>
                  </a:txBody>
                  <a:tcPr marL="68580" marR="68580" marT="34290" marB="34290"/>
                </a:tc>
                <a:tc>
                  <a:txBody>
                    <a:bodyPr/>
                    <a:lstStyle/>
                    <a:p>
                      <a:pPr algn="r"/>
                      <a:r>
                        <a:rPr lang="en-ZA" sz="1400" dirty="0">
                          <a:latin typeface="Century Gothic" panose="020B0502020202020204" pitchFamily="34" charset="0"/>
                        </a:rPr>
                        <a:t>R 1 </a:t>
                      </a:r>
                      <a:r>
                        <a:rPr lang="en-ZA" sz="1400" dirty="0" smtClean="0">
                          <a:latin typeface="Century Gothic" panose="020B0502020202020204" pitchFamily="34" charset="0"/>
                        </a:rPr>
                        <a:t>060.00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3288707555"/>
                  </a:ext>
                </a:extLst>
              </a:tr>
            </a:tbl>
          </a:graphicData>
        </a:graphic>
      </p:graphicFrame>
      <p:sp>
        <p:nvSpPr>
          <p:cNvPr id="6" name="Rectangle 5"/>
          <p:cNvSpPr/>
          <p:nvPr/>
        </p:nvSpPr>
        <p:spPr>
          <a:xfrm>
            <a:off x="276226" y="2219325"/>
            <a:ext cx="4029075" cy="3143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350" b="1" dirty="0">
                <a:latin typeface="Century Gothic" panose="020B0502020202020204" pitchFamily="34" charset="0"/>
              </a:rPr>
              <a:t>FIRE DETECTION</a:t>
            </a:r>
          </a:p>
        </p:txBody>
      </p:sp>
      <p:sp>
        <p:nvSpPr>
          <p:cNvPr id="7" name="Rectangle 6"/>
          <p:cNvSpPr/>
          <p:nvPr/>
        </p:nvSpPr>
        <p:spPr>
          <a:xfrm>
            <a:off x="4452938" y="2219325"/>
            <a:ext cx="4029075" cy="3143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350" b="1" dirty="0">
                <a:latin typeface="Century Gothic" panose="020B0502020202020204" pitchFamily="34" charset="0"/>
              </a:rPr>
              <a:t>GAS SUPPRESSION</a:t>
            </a:r>
          </a:p>
        </p:txBody>
      </p:sp>
      <p:sp>
        <p:nvSpPr>
          <p:cNvPr id="8" name="Rectangle 7"/>
          <p:cNvSpPr/>
          <p:nvPr/>
        </p:nvSpPr>
        <p:spPr>
          <a:xfrm>
            <a:off x="249023" y="4653136"/>
            <a:ext cx="8232990" cy="10801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smtClean="0">
                <a:latin typeface="Century Gothic" panose="020B0502020202020204" pitchFamily="34" charset="0"/>
              </a:rPr>
              <a:t>DUAL REGISTRATION</a:t>
            </a:r>
            <a:br>
              <a:rPr lang="en-ZA" sz="1400" b="1" dirty="0" smtClean="0">
                <a:latin typeface="Century Gothic" panose="020B0502020202020204" pitchFamily="34" charset="0"/>
              </a:rPr>
            </a:br>
            <a:r>
              <a:rPr lang="en-ZA" sz="1600" dirty="0">
                <a:latin typeface="Century Gothic" panose="020B0502020202020204" pitchFamily="34" charset="0"/>
              </a:rPr>
              <a:t>Should an authorised person register for more than one category (e.g. Detection and Gas) the second </a:t>
            </a:r>
            <a:r>
              <a:rPr lang="en-ZA" sz="1600" dirty="0" smtClean="0">
                <a:latin typeface="Century Gothic" panose="020B0502020202020204" pitchFamily="34" charset="0"/>
              </a:rPr>
              <a:t>registration </a:t>
            </a:r>
            <a:r>
              <a:rPr lang="en-ZA" sz="1600" dirty="0">
                <a:latin typeface="Century Gothic" panose="020B0502020202020204" pitchFamily="34" charset="0"/>
              </a:rPr>
              <a:t>fee is R200 per annum</a:t>
            </a:r>
            <a:r>
              <a:rPr lang="en-ZA" sz="1600" dirty="0">
                <a:latin typeface="Comic Sans MS" panose="030F0702030302020204" pitchFamily="66" charset="0"/>
              </a:rPr>
              <a:t>. </a:t>
            </a:r>
            <a:endParaRPr lang="en-ZA" sz="1400" b="1" dirty="0">
              <a:latin typeface="Comic Sans MS" panose="030F0702030302020204" pitchFamily="66" charset="0"/>
            </a:endParaRPr>
          </a:p>
        </p:txBody>
      </p:sp>
    </p:spTree>
    <p:extLst>
      <p:ext uri="{BB962C8B-B14F-4D97-AF65-F5344CB8AC3E}">
        <p14:creationId xmlns:p14="http://schemas.microsoft.com/office/powerpoint/2010/main" val="4087175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Re-REGISTRATION FEES</a:t>
            </a: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3054903858"/>
              </p:ext>
            </p:extLst>
          </p:nvPr>
        </p:nvGraphicFramePr>
        <p:xfrm>
          <a:off x="276226" y="2701925"/>
          <a:ext cx="4029075" cy="1691640"/>
        </p:xfrm>
        <a:graphic>
          <a:graphicData uri="http://schemas.openxmlformats.org/drawingml/2006/table">
            <a:tbl>
              <a:tblPr firstRow="1" bandRow="1">
                <a:tableStyleId>{5C22544A-7EE6-4342-B048-85BDC9FD1C3A}</a:tableStyleId>
              </a:tblPr>
              <a:tblGrid>
                <a:gridCol w="752474">
                  <a:extLst>
                    <a:ext uri="{9D8B030D-6E8A-4147-A177-3AD203B41FA5}">
                      <a16:colId xmlns="" xmlns:a16="http://schemas.microsoft.com/office/drawing/2014/main" val="3329098584"/>
                    </a:ext>
                  </a:extLst>
                </a:gridCol>
                <a:gridCol w="1933576">
                  <a:extLst>
                    <a:ext uri="{9D8B030D-6E8A-4147-A177-3AD203B41FA5}">
                      <a16:colId xmlns="" xmlns:a16="http://schemas.microsoft.com/office/drawing/2014/main" val="1378854277"/>
                    </a:ext>
                  </a:extLst>
                </a:gridCol>
                <a:gridCol w="1343025">
                  <a:extLst>
                    <a:ext uri="{9D8B030D-6E8A-4147-A177-3AD203B41FA5}">
                      <a16:colId xmlns="" xmlns:a16="http://schemas.microsoft.com/office/drawing/2014/main" val="2668341873"/>
                    </a:ext>
                  </a:extLst>
                </a:gridCol>
              </a:tblGrid>
              <a:tr h="278130">
                <a:tc>
                  <a:txBody>
                    <a:bodyPr/>
                    <a:lstStyle/>
                    <a:p>
                      <a:r>
                        <a:rPr lang="en-ZA" sz="1400" dirty="0">
                          <a:latin typeface="Century Gothic" panose="020B0502020202020204" pitchFamily="34" charset="0"/>
                        </a:rPr>
                        <a:t>Level</a:t>
                      </a:r>
                    </a:p>
                  </a:txBody>
                  <a:tcPr marL="68580" marR="68580" marT="34290" marB="34290"/>
                </a:tc>
                <a:tc>
                  <a:txBody>
                    <a:bodyPr/>
                    <a:lstStyle/>
                    <a:p>
                      <a:r>
                        <a:rPr lang="en-ZA" sz="1400" dirty="0">
                          <a:latin typeface="Century Gothic" panose="020B0502020202020204" pitchFamily="34" charset="0"/>
                        </a:rPr>
                        <a:t>Description</a:t>
                      </a:r>
                    </a:p>
                  </a:txBody>
                  <a:tcPr marL="68580" marR="68580" marT="34290" marB="34290"/>
                </a:tc>
                <a:tc>
                  <a:txBody>
                    <a:bodyPr/>
                    <a:lstStyle/>
                    <a:p>
                      <a:r>
                        <a:rPr lang="en-ZA" sz="1400" dirty="0">
                          <a:latin typeface="Century Gothic" panose="020B0502020202020204" pitchFamily="34" charset="0"/>
                        </a:rPr>
                        <a:t>Cost</a:t>
                      </a:r>
                    </a:p>
                  </a:txBody>
                  <a:tcPr marL="68580" marR="68580" marT="34290" marB="34290"/>
                </a:tc>
                <a:extLst>
                  <a:ext uri="{0D108BD9-81ED-4DB2-BD59-A6C34878D82A}">
                    <a16:rowId xmlns="" xmlns:a16="http://schemas.microsoft.com/office/drawing/2014/main" val="3604466563"/>
                  </a:ext>
                </a:extLst>
              </a:tr>
              <a:tr h="278130">
                <a:tc>
                  <a:txBody>
                    <a:bodyPr/>
                    <a:lstStyle/>
                    <a:p>
                      <a:r>
                        <a:rPr lang="en-ZA" sz="1400" dirty="0">
                          <a:latin typeface="Century Gothic" panose="020B0502020202020204" pitchFamily="34" charset="0"/>
                        </a:rPr>
                        <a:t>1</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err="1">
                          <a:solidFill>
                            <a:schemeClr val="dk1"/>
                          </a:solidFill>
                          <a:latin typeface="Century Gothic" panose="020B0502020202020204" pitchFamily="34" charset="0"/>
                          <a:ea typeface="+mn-ea"/>
                          <a:cs typeface="+mn-cs"/>
                        </a:rPr>
                        <a:t>Cabler</a:t>
                      </a:r>
                      <a:r>
                        <a:rPr lang="en-ZA" sz="1400" b="0" i="0" u="none" strike="noStrike" kern="1200" baseline="0" dirty="0">
                          <a:solidFill>
                            <a:schemeClr val="dk1"/>
                          </a:solidFill>
                          <a:latin typeface="Century Gothic" panose="020B0502020202020204" pitchFamily="34" charset="0"/>
                          <a:ea typeface="+mn-ea"/>
                          <a:cs typeface="+mn-cs"/>
                        </a:rPr>
                        <a:t> 	</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315.00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r>
                        <a:rPr lang="en-ZA" sz="1400" dirty="0">
                          <a:latin typeface="Century Gothic" panose="020B0502020202020204" pitchFamily="34" charset="0"/>
                        </a:rPr>
                        <a:t>2</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Installer 	</a:t>
                      </a:r>
                    </a:p>
                  </a:txBody>
                  <a:tcPr marL="68580" marR="68580" marT="34290" marB="34290"/>
                </a:tc>
                <a:tc>
                  <a:txBody>
                    <a:bodyPr/>
                    <a:lstStyle/>
                    <a:p>
                      <a:pPr algn="r"/>
                      <a:r>
                        <a:rPr lang="en-ZA" sz="1400" dirty="0" smtClean="0">
                          <a:latin typeface="Century Gothic" panose="020B0502020202020204" pitchFamily="34" charset="0"/>
                        </a:rPr>
                        <a:t>R    425.00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268867248"/>
                  </a:ext>
                </a:extLst>
              </a:tr>
              <a:tr h="278130">
                <a:tc>
                  <a:txBody>
                    <a:bodyPr/>
                    <a:lstStyle/>
                    <a:p>
                      <a:r>
                        <a:rPr lang="en-ZA" sz="1400" dirty="0">
                          <a:latin typeface="Century Gothic" panose="020B0502020202020204" pitchFamily="34" charset="0"/>
                        </a:rPr>
                        <a:t>3</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Serviceman </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635.00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85451241"/>
                  </a:ext>
                </a:extLst>
              </a:tr>
              <a:tr h="278130">
                <a:tc>
                  <a:txBody>
                    <a:bodyPr/>
                    <a:lstStyle/>
                    <a:p>
                      <a:r>
                        <a:rPr lang="en-ZA" sz="1400" dirty="0">
                          <a:latin typeface="Century Gothic" panose="020B0502020202020204" pitchFamily="34" charset="0"/>
                        </a:rPr>
                        <a:t>4</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a:solidFill>
                            <a:schemeClr val="dk1"/>
                          </a:solidFill>
                          <a:latin typeface="Century Gothic" panose="020B0502020202020204" pitchFamily="34" charset="0"/>
                          <a:ea typeface="+mn-ea"/>
                          <a:cs typeface="+mn-cs"/>
                        </a:rPr>
                        <a:t>Commissioner </a:t>
                      </a:r>
                    </a:p>
                  </a:txBody>
                  <a:tcPr marL="68580" marR="68580" marT="34290" marB="34290"/>
                </a:tc>
                <a:tc>
                  <a:txBody>
                    <a:bodyPr/>
                    <a:lstStyle/>
                    <a:p>
                      <a:pPr algn="r"/>
                      <a:r>
                        <a:rPr lang="en-ZA" sz="1400" dirty="0" smtClean="0">
                          <a:latin typeface="Century Gothic" panose="020B0502020202020204" pitchFamily="34" charset="0"/>
                        </a:rPr>
                        <a:t>R    715.00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052488539"/>
                  </a:ext>
                </a:extLst>
              </a:tr>
              <a:tr h="278130">
                <a:tc>
                  <a:txBody>
                    <a:bodyPr/>
                    <a:lstStyle/>
                    <a:p>
                      <a:r>
                        <a:rPr lang="en-ZA" sz="1400" dirty="0">
                          <a:latin typeface="Century Gothic" panose="020B0502020202020204" pitchFamily="34" charset="0"/>
                        </a:rPr>
                        <a:t>5</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kern="1200" baseline="0" dirty="0" smtClean="0">
                          <a:solidFill>
                            <a:schemeClr val="dk1"/>
                          </a:solidFill>
                          <a:latin typeface="Century Gothic" panose="020B0502020202020204" pitchFamily="34" charset="0"/>
                          <a:ea typeface="+mn-ea"/>
                          <a:cs typeface="+mn-cs"/>
                        </a:rPr>
                        <a:t>Designer</a:t>
                      </a:r>
                      <a:r>
                        <a:rPr lang="en-ZA" sz="1400" b="0" i="0" u="none" strike="noStrike" kern="1200" baseline="0" dirty="0">
                          <a:solidFill>
                            <a:schemeClr val="dk1"/>
                          </a:solidFill>
                          <a:latin typeface="Century Gothic" panose="020B0502020202020204" pitchFamily="34" charset="0"/>
                          <a:ea typeface="+mn-ea"/>
                          <a:cs typeface="+mn-cs"/>
                        </a:rPr>
                        <a:t>	</a:t>
                      </a:r>
                    </a:p>
                  </a:txBody>
                  <a:tcPr marL="68580" marR="68580" marT="34290" marB="34290"/>
                </a:tc>
                <a:tc>
                  <a:txBody>
                    <a:bodyPr/>
                    <a:lstStyle/>
                    <a:p>
                      <a:pPr algn="r"/>
                      <a:r>
                        <a:rPr lang="en-ZA" sz="1400" dirty="0" smtClean="0">
                          <a:latin typeface="Century Gothic" panose="020B0502020202020204" pitchFamily="34" charset="0"/>
                        </a:rPr>
                        <a:t>R    795.00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328870755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8505667"/>
              </p:ext>
            </p:extLst>
          </p:nvPr>
        </p:nvGraphicFramePr>
        <p:xfrm>
          <a:off x="4452938" y="2701925"/>
          <a:ext cx="4029075" cy="1623060"/>
        </p:xfrm>
        <a:graphic>
          <a:graphicData uri="http://schemas.openxmlformats.org/drawingml/2006/table">
            <a:tbl>
              <a:tblPr firstRow="1" bandRow="1">
                <a:tableStyleId>{5C22544A-7EE6-4342-B048-85BDC9FD1C3A}</a:tableStyleId>
              </a:tblPr>
              <a:tblGrid>
                <a:gridCol w="700087">
                  <a:extLst>
                    <a:ext uri="{9D8B030D-6E8A-4147-A177-3AD203B41FA5}">
                      <a16:colId xmlns="" xmlns:a16="http://schemas.microsoft.com/office/drawing/2014/main" val="3329098584"/>
                    </a:ext>
                  </a:extLst>
                </a:gridCol>
                <a:gridCol w="1985963">
                  <a:extLst>
                    <a:ext uri="{9D8B030D-6E8A-4147-A177-3AD203B41FA5}">
                      <a16:colId xmlns="" xmlns:a16="http://schemas.microsoft.com/office/drawing/2014/main" val="1378854277"/>
                    </a:ext>
                  </a:extLst>
                </a:gridCol>
                <a:gridCol w="1343025">
                  <a:extLst>
                    <a:ext uri="{9D8B030D-6E8A-4147-A177-3AD203B41FA5}">
                      <a16:colId xmlns="" xmlns:a16="http://schemas.microsoft.com/office/drawing/2014/main" val="2668341873"/>
                    </a:ext>
                  </a:extLst>
                </a:gridCol>
              </a:tblGrid>
              <a:tr h="278130">
                <a:tc>
                  <a:txBody>
                    <a:bodyPr/>
                    <a:lstStyle/>
                    <a:p>
                      <a:r>
                        <a:rPr lang="en-ZA" sz="1400" dirty="0">
                          <a:latin typeface="Century Gothic" panose="020B0502020202020204" pitchFamily="34" charset="0"/>
                        </a:rPr>
                        <a:t>Level</a:t>
                      </a:r>
                    </a:p>
                  </a:txBody>
                  <a:tcPr marL="68580" marR="68580" marT="34290" marB="34290"/>
                </a:tc>
                <a:tc>
                  <a:txBody>
                    <a:bodyPr/>
                    <a:lstStyle/>
                    <a:p>
                      <a:r>
                        <a:rPr lang="en-ZA" sz="1400" dirty="0">
                          <a:latin typeface="Century Gothic" panose="020B0502020202020204" pitchFamily="34" charset="0"/>
                        </a:rPr>
                        <a:t>Description</a:t>
                      </a:r>
                    </a:p>
                  </a:txBody>
                  <a:tcPr marL="68580" marR="68580" marT="34290" marB="34290"/>
                </a:tc>
                <a:tc>
                  <a:txBody>
                    <a:bodyPr/>
                    <a:lstStyle/>
                    <a:p>
                      <a:r>
                        <a:rPr lang="en-ZA" sz="1400" dirty="0">
                          <a:latin typeface="Century Gothic" panose="020B0502020202020204" pitchFamily="34" charset="0"/>
                        </a:rPr>
                        <a:t>Cost</a:t>
                      </a:r>
                    </a:p>
                  </a:txBody>
                  <a:tcPr marL="68580" marR="68580" marT="34290" marB="34290"/>
                </a:tc>
                <a:extLst>
                  <a:ext uri="{0D108BD9-81ED-4DB2-BD59-A6C34878D82A}">
                    <a16:rowId xmlns="" xmlns:a16="http://schemas.microsoft.com/office/drawing/2014/main" val="3604466563"/>
                  </a:ext>
                </a:extLst>
              </a:tr>
              <a:tr h="278130">
                <a:tc>
                  <a:txBody>
                    <a:bodyPr/>
                    <a:lstStyle/>
                    <a:p>
                      <a:r>
                        <a:rPr lang="en-ZA" sz="1400" dirty="0">
                          <a:latin typeface="Century Gothic" panose="020B0502020202020204" pitchFamily="34" charset="0"/>
                        </a:rPr>
                        <a:t>1</a:t>
                      </a:r>
                    </a:p>
                  </a:txBody>
                  <a:tcPr marL="68580" marR="68580" marT="34290" marB="34290"/>
                </a:tc>
                <a:tc>
                  <a:txBody>
                    <a:bodyPr/>
                    <a:lstStyle/>
                    <a:p>
                      <a:r>
                        <a:rPr lang="en-ZA" sz="1400" dirty="0">
                          <a:latin typeface="Century Gothic" panose="020B0502020202020204" pitchFamily="34" charset="0"/>
                        </a:rPr>
                        <a:t>Pipe</a:t>
                      </a:r>
                      <a:r>
                        <a:rPr lang="en-ZA" sz="1400" baseline="0" dirty="0">
                          <a:latin typeface="Century Gothic" panose="020B0502020202020204" pitchFamily="34" charset="0"/>
                        </a:rPr>
                        <a:t> Fitter</a:t>
                      </a:r>
                      <a:endParaRPr lang="en-ZA" sz="1400" dirty="0">
                        <a:latin typeface="Century Gothic" panose="020B0502020202020204" pitchFamily="34" charset="0"/>
                      </a:endParaRP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315.00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327320045"/>
                  </a:ext>
                </a:extLst>
              </a:tr>
              <a:tr h="278130">
                <a:tc>
                  <a:txBody>
                    <a:bodyPr/>
                    <a:lstStyle/>
                    <a:p>
                      <a:r>
                        <a:rPr lang="en-ZA" sz="1400" dirty="0">
                          <a:latin typeface="Century Gothic" panose="020B0502020202020204" pitchFamily="34" charset="0"/>
                        </a:rPr>
                        <a:t>2</a:t>
                      </a:r>
                    </a:p>
                  </a:txBody>
                  <a:tcPr marL="68580" marR="68580" marT="34290" marB="34290"/>
                </a:tc>
                <a:tc>
                  <a:txBody>
                    <a:bodyPr/>
                    <a:lstStyle/>
                    <a:p>
                      <a:r>
                        <a:rPr lang="en-ZA" sz="1400" dirty="0">
                          <a:latin typeface="Century Gothic" panose="020B0502020202020204" pitchFamily="34" charset="0"/>
                        </a:rPr>
                        <a:t>Installer</a:t>
                      </a: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425.00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268867248"/>
                  </a:ext>
                </a:extLst>
              </a:tr>
              <a:tr h="278130">
                <a:tc>
                  <a:txBody>
                    <a:bodyPr/>
                    <a:lstStyle/>
                    <a:p>
                      <a:r>
                        <a:rPr lang="en-ZA" sz="1400" dirty="0">
                          <a:latin typeface="Century Gothic" panose="020B0502020202020204" pitchFamily="34" charset="0"/>
                        </a:rPr>
                        <a:t>3</a:t>
                      </a:r>
                    </a:p>
                  </a:txBody>
                  <a:tcPr marL="68580" marR="68580" marT="34290" marB="34290"/>
                </a:tc>
                <a:tc>
                  <a:txBody>
                    <a:bodyPr/>
                    <a:lstStyle/>
                    <a:p>
                      <a:r>
                        <a:rPr lang="en-ZA" sz="1400" baseline="0" dirty="0">
                          <a:latin typeface="Century Gothic" panose="020B0502020202020204" pitchFamily="34" charset="0"/>
                        </a:rPr>
                        <a:t>Service </a:t>
                      </a:r>
                      <a:r>
                        <a:rPr lang="en-ZA" sz="1400" baseline="0" dirty="0" smtClean="0">
                          <a:latin typeface="Century Gothic" panose="020B0502020202020204" pitchFamily="34" charset="0"/>
                        </a:rPr>
                        <a:t>Man/Commissioner</a:t>
                      </a:r>
                      <a:endParaRPr lang="en-ZA" sz="1400" dirty="0">
                        <a:latin typeface="Century Gothic" panose="020B0502020202020204" pitchFamily="34" charset="0"/>
                      </a:endParaRPr>
                    </a:p>
                  </a:txBody>
                  <a:tcPr marL="68580" marR="68580" marT="34290" marB="34290"/>
                </a:tc>
                <a:tc>
                  <a:txBody>
                    <a:bodyPr/>
                    <a:lstStyle/>
                    <a:p>
                      <a:pPr algn="r"/>
                      <a:r>
                        <a:rPr lang="en-ZA" sz="1400" dirty="0">
                          <a:latin typeface="Century Gothic" panose="020B0502020202020204" pitchFamily="34" charset="0"/>
                        </a:rPr>
                        <a:t>R    </a:t>
                      </a:r>
                      <a:r>
                        <a:rPr lang="en-ZA" sz="1400" dirty="0" smtClean="0">
                          <a:latin typeface="Century Gothic" panose="020B0502020202020204" pitchFamily="34" charset="0"/>
                        </a:rPr>
                        <a:t>715.00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185451241"/>
                  </a:ext>
                </a:extLst>
              </a:tr>
              <a:tr h="278130">
                <a:tc>
                  <a:txBody>
                    <a:bodyPr/>
                    <a:lstStyle/>
                    <a:p>
                      <a:r>
                        <a:rPr lang="en-ZA" sz="1400" dirty="0">
                          <a:latin typeface="Century Gothic" panose="020B0502020202020204" pitchFamily="34" charset="0"/>
                        </a:rPr>
                        <a:t>4</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dirty="0">
                          <a:latin typeface="Century Gothic" panose="020B0502020202020204" pitchFamily="34" charset="0"/>
                        </a:rPr>
                        <a:t>Designer</a:t>
                      </a:r>
                    </a:p>
                  </a:txBody>
                  <a:tcPr marL="68580" marR="68580" marT="34290" marB="34290"/>
                </a:tc>
                <a:tc>
                  <a:txBody>
                    <a:bodyPr/>
                    <a:lstStyle/>
                    <a:p>
                      <a:pPr algn="r"/>
                      <a:r>
                        <a:rPr lang="en-ZA" sz="1400" dirty="0">
                          <a:latin typeface="Century Gothic" panose="020B0502020202020204" pitchFamily="34" charset="0"/>
                        </a:rPr>
                        <a:t>R </a:t>
                      </a:r>
                      <a:r>
                        <a:rPr lang="en-ZA" sz="1400" baseline="0" dirty="0" smtClean="0">
                          <a:latin typeface="Century Gothic" panose="020B0502020202020204" pitchFamily="34" charset="0"/>
                        </a:rPr>
                        <a:t>  795.</a:t>
                      </a:r>
                      <a:r>
                        <a:rPr lang="en-ZA" sz="1400" dirty="0" smtClean="0">
                          <a:latin typeface="Century Gothic" panose="020B0502020202020204" pitchFamily="34" charset="0"/>
                        </a:rPr>
                        <a:t>00</a:t>
                      </a:r>
                      <a:endParaRPr lang="en-ZA" sz="1400" dirty="0">
                        <a:latin typeface="Century Gothic" panose="020B0502020202020204" pitchFamily="34" charset="0"/>
                      </a:endParaRPr>
                    </a:p>
                  </a:txBody>
                  <a:tcPr marL="68580" marR="68580" marT="34290" marB="34290"/>
                </a:tc>
                <a:extLst>
                  <a:ext uri="{0D108BD9-81ED-4DB2-BD59-A6C34878D82A}">
                    <a16:rowId xmlns="" xmlns:a16="http://schemas.microsoft.com/office/drawing/2014/main" val="3288707555"/>
                  </a:ext>
                </a:extLst>
              </a:tr>
            </a:tbl>
          </a:graphicData>
        </a:graphic>
      </p:graphicFrame>
      <p:sp>
        <p:nvSpPr>
          <p:cNvPr id="6" name="Rectangle 5"/>
          <p:cNvSpPr/>
          <p:nvPr/>
        </p:nvSpPr>
        <p:spPr>
          <a:xfrm>
            <a:off x="276226" y="2219325"/>
            <a:ext cx="4029075" cy="3143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350" b="1" dirty="0">
                <a:latin typeface="Century Gothic" panose="020B0502020202020204" pitchFamily="34" charset="0"/>
              </a:rPr>
              <a:t>FIRE DETECTION</a:t>
            </a:r>
          </a:p>
        </p:txBody>
      </p:sp>
      <p:sp>
        <p:nvSpPr>
          <p:cNvPr id="7" name="Rectangle 6"/>
          <p:cNvSpPr/>
          <p:nvPr/>
        </p:nvSpPr>
        <p:spPr>
          <a:xfrm>
            <a:off x="4452938" y="2219325"/>
            <a:ext cx="4029075" cy="3143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350" b="1" dirty="0">
                <a:latin typeface="Century Gothic" panose="020B0502020202020204" pitchFamily="34" charset="0"/>
              </a:rPr>
              <a:t>GAS SUPPRESSION</a:t>
            </a:r>
          </a:p>
        </p:txBody>
      </p:sp>
      <p:sp>
        <p:nvSpPr>
          <p:cNvPr id="8" name="Rectangle 7"/>
          <p:cNvSpPr/>
          <p:nvPr/>
        </p:nvSpPr>
        <p:spPr>
          <a:xfrm>
            <a:off x="249023" y="4653136"/>
            <a:ext cx="8232990" cy="10801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smtClean="0">
                <a:latin typeface="Century Gothic" panose="020B0502020202020204" pitchFamily="34" charset="0"/>
              </a:rPr>
              <a:t>DUAL REGISTRATION</a:t>
            </a:r>
            <a:br>
              <a:rPr lang="en-ZA" sz="1400" b="1" dirty="0" smtClean="0">
                <a:latin typeface="Century Gothic" panose="020B0502020202020204" pitchFamily="34" charset="0"/>
              </a:rPr>
            </a:br>
            <a:r>
              <a:rPr lang="en-ZA" sz="1600" dirty="0">
                <a:latin typeface="Century Gothic" panose="020B0502020202020204" pitchFamily="34" charset="0"/>
              </a:rPr>
              <a:t>Should an authorised person register for more than one category (e.g. Detection and Gas) the </a:t>
            </a:r>
            <a:r>
              <a:rPr lang="en-ZA" sz="1600" dirty="0" smtClean="0">
                <a:latin typeface="Century Gothic" panose="020B0502020202020204" pitchFamily="34" charset="0"/>
              </a:rPr>
              <a:t>re-registration </a:t>
            </a:r>
            <a:r>
              <a:rPr lang="en-ZA" sz="1600" dirty="0">
                <a:latin typeface="Century Gothic" panose="020B0502020202020204" pitchFamily="34" charset="0"/>
              </a:rPr>
              <a:t>fee is R200 per annum</a:t>
            </a:r>
            <a:r>
              <a:rPr lang="en-ZA" sz="1600" dirty="0">
                <a:latin typeface="Comic Sans MS" panose="030F0702030302020204" pitchFamily="66" charset="0"/>
              </a:rPr>
              <a:t>. </a:t>
            </a:r>
            <a:endParaRPr lang="en-ZA" sz="1400" b="1" dirty="0">
              <a:latin typeface="Comic Sans MS" panose="030F0702030302020204" pitchFamily="66" charset="0"/>
            </a:endParaRPr>
          </a:p>
        </p:txBody>
      </p:sp>
    </p:spTree>
    <p:extLst>
      <p:ext uri="{BB962C8B-B14F-4D97-AF65-F5344CB8AC3E}">
        <p14:creationId xmlns:p14="http://schemas.microsoft.com/office/powerpoint/2010/main" val="3797419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1699</TotalTime>
  <Words>1484</Words>
  <Application>Microsoft Office PowerPoint</Application>
  <PresentationFormat>On-screen Show (4:3)</PresentationFormat>
  <Paragraphs>399</Paragraphs>
  <Slides>57</Slides>
  <Notes>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NewsPrint</vt:lpstr>
      <vt:lpstr>2017  ROADSHOW Cape Town </vt:lpstr>
      <vt:lpstr>AGENDA</vt:lpstr>
      <vt:lpstr>FIRE DETECTION</vt:lpstr>
      <vt:lpstr>FIRE DETECTION</vt:lpstr>
      <vt:lpstr>FIRE DETECTION</vt:lpstr>
      <vt:lpstr>FIRE DETECTION</vt:lpstr>
      <vt:lpstr>FIRE DETECTION</vt:lpstr>
      <vt:lpstr>GRADING LEVELS &amp; REGISTRATION FEES</vt:lpstr>
      <vt:lpstr>Re-REGISTRATION FEES</vt:lpstr>
      <vt:lpstr>NEW CARDS</vt:lpstr>
      <vt:lpstr>FIRE DETECTION</vt:lpstr>
      <vt:lpstr>PowerPoint Presentation</vt:lpstr>
      <vt:lpstr>FIRE DETECTION SAQCC FIRE – fire detection training courses</vt:lpstr>
      <vt:lpstr>GAS SUPPRESSION SAQCC FIRE – gas suppression training courses</vt:lpstr>
      <vt:lpstr>Gas Registration</vt:lpstr>
      <vt:lpstr>PowerPoint Presentation</vt:lpstr>
      <vt:lpstr>Fundamentals of SANS10139</vt:lpstr>
      <vt:lpstr>System Categories</vt:lpstr>
      <vt:lpstr>Categories – Life Protection</vt:lpstr>
      <vt:lpstr>Category – Property Protection</vt:lpstr>
      <vt:lpstr>Selection of Category</vt:lpstr>
      <vt:lpstr>Guidance on Choosing a Category</vt:lpstr>
      <vt:lpstr>SANS10139 Annex 1</vt:lpstr>
      <vt:lpstr>SANS10139 Annex 1</vt:lpstr>
      <vt:lpstr>Fire Cable Requirements</vt:lpstr>
      <vt:lpstr>Fire Cable Requirements</vt:lpstr>
      <vt:lpstr>Fire Cable Requirements</vt:lpstr>
      <vt:lpstr>Standard or Enhanced?</vt:lpstr>
      <vt:lpstr>Cable Supports</vt:lpstr>
      <vt:lpstr>Automatic Detection</vt:lpstr>
      <vt:lpstr>Heat</vt:lpstr>
      <vt:lpstr>Smoke</vt:lpstr>
      <vt:lpstr>Combustion Gases</vt:lpstr>
      <vt:lpstr>Infra-red or Ultraviolet Radiation</vt:lpstr>
      <vt:lpstr>DETECTOR SELECTION</vt:lpstr>
      <vt:lpstr>DETECTOR SELECTION</vt:lpstr>
      <vt:lpstr>DETECTOR SELECTION</vt:lpstr>
      <vt:lpstr>DETECTOR SELECTION</vt:lpstr>
      <vt:lpstr>EXAMPLES – CONVEYOR PROTECTION</vt:lpstr>
      <vt:lpstr>EXAMPLES – INDUSTRIAL</vt:lpstr>
      <vt:lpstr>EXAMPLES - WAREHOUSES</vt:lpstr>
      <vt:lpstr>EXAMPLES – WAREHOUSE, ATRIUMS</vt:lpstr>
      <vt:lpstr>EXAMPLES – ELECTRICAL CONTROL, SWITCHGEAR</vt:lpstr>
      <vt:lpstr>EXAMPLES – DATA CENTERS</vt:lpstr>
      <vt:lpstr>EXAMPLES- FREEZER ROOMS</vt:lpstr>
      <vt:lpstr>EXAMPLES – FLAMMABLE LIQUIDS</vt:lpstr>
      <vt:lpstr>PowerPoint Presentation</vt:lpstr>
      <vt:lpstr>GAS SUPPRESSION</vt:lpstr>
      <vt:lpstr>PowerPoint Presentation</vt:lpstr>
      <vt:lpstr>GROUP SESSION</vt:lpstr>
      <vt:lpstr>PowerPoint Presentation</vt:lpstr>
      <vt:lpstr>20 QUESTIONS</vt:lpstr>
      <vt:lpstr>Round 1 - Standards</vt:lpstr>
      <vt:lpstr>Round 2 - Detection</vt:lpstr>
      <vt:lpstr>Round 3 – Gas Suppression</vt:lpstr>
      <vt:lpstr>Round 4 - SAQCC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Thomas Maluleke</cp:lastModifiedBy>
  <cp:revision>162</cp:revision>
  <cp:lastPrinted>2017-03-07T14:17:00Z</cp:lastPrinted>
  <dcterms:created xsi:type="dcterms:W3CDTF">2016-03-10T10:00:42Z</dcterms:created>
  <dcterms:modified xsi:type="dcterms:W3CDTF">2017-03-20T10:26:51Z</dcterms:modified>
</cp:coreProperties>
</file>